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136" r:id="rId1"/>
    <p:sldMasterId id="2147485133" r:id="rId2"/>
  </p:sldMasterIdLst>
  <p:notesMasterIdLst>
    <p:notesMasterId r:id="rId32"/>
  </p:notesMasterIdLst>
  <p:handoutMasterIdLst>
    <p:handoutMasterId r:id="rId33"/>
  </p:handoutMasterIdLst>
  <p:sldIdLst>
    <p:sldId id="776" r:id="rId3"/>
    <p:sldId id="775" r:id="rId4"/>
    <p:sldId id="777" r:id="rId5"/>
    <p:sldId id="779" r:id="rId6"/>
    <p:sldId id="780" r:id="rId7"/>
    <p:sldId id="781" r:id="rId8"/>
    <p:sldId id="778" r:id="rId9"/>
    <p:sldId id="782" r:id="rId10"/>
    <p:sldId id="783" r:id="rId11"/>
    <p:sldId id="784" r:id="rId12"/>
    <p:sldId id="785" r:id="rId13"/>
    <p:sldId id="786" r:id="rId14"/>
    <p:sldId id="787" r:id="rId15"/>
    <p:sldId id="788" r:id="rId16"/>
    <p:sldId id="789" r:id="rId17"/>
    <p:sldId id="790" r:id="rId18"/>
    <p:sldId id="791" r:id="rId19"/>
    <p:sldId id="792" r:id="rId20"/>
    <p:sldId id="793" r:id="rId21"/>
    <p:sldId id="794" r:id="rId22"/>
    <p:sldId id="795" r:id="rId23"/>
    <p:sldId id="796" r:id="rId24"/>
    <p:sldId id="797" r:id="rId25"/>
    <p:sldId id="798" r:id="rId26"/>
    <p:sldId id="799" r:id="rId27"/>
    <p:sldId id="800" r:id="rId28"/>
    <p:sldId id="801" r:id="rId29"/>
    <p:sldId id="802" r:id="rId30"/>
    <p:sldId id="803" r:id="rId31"/>
  </p:sldIdLst>
  <p:sldSz cx="6858000" cy="51435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ヒラギノ角ゴ Pro W3" pitchFamily="126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692" userDrawn="1">
          <p15:clr>
            <a:srgbClr val="A4A3A4"/>
          </p15:clr>
        </p15:guide>
        <p15:guide id="2" pos="128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D09A"/>
    <a:srgbClr val="BCD99C"/>
    <a:srgbClr val="00B0F0"/>
    <a:srgbClr val="4F81BD"/>
    <a:srgbClr val="62A1D0"/>
    <a:srgbClr val="6BA6D3"/>
    <a:srgbClr val="75ADD6"/>
    <a:srgbClr val="9FC2E9"/>
    <a:srgbClr val="DEDEDE"/>
    <a:srgbClr val="5891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97"/>
    <p:restoredTop sz="75566"/>
  </p:normalViewPr>
  <p:slideViewPr>
    <p:cSldViewPr snapToGrid="0">
      <p:cViewPr>
        <p:scale>
          <a:sx n="100" d="100"/>
          <a:sy n="100" d="100"/>
        </p:scale>
        <p:origin x="-2898" y="-1002"/>
      </p:cViewPr>
      <p:guideLst>
        <p:guide orient="horz" pos="2692"/>
        <p:guide pos="128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168"/>
    </p:cViewPr>
  </p:sorterViewPr>
  <p:notesViewPr>
    <p:cSldViewPr snapToGrid="0">
      <p:cViewPr varScale="1">
        <p:scale>
          <a:sx n="77" d="100"/>
          <a:sy n="77" d="100"/>
        </p:scale>
        <p:origin x="-2040" y="-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2269" cy="457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933" tIns="48467" rIns="96933" bIns="48467" numCol="1" anchor="t" anchorCtr="0" compatLnSpc="1">
            <a:prstTxWarp prst="textNoShape">
              <a:avLst/>
            </a:prstTxWarp>
          </a:bodyPr>
          <a:lstStyle>
            <a:lvl1pPr defTabSz="484868" eaLnBrk="0" hangingPunct="0">
              <a:defRPr sz="1300">
                <a:latin typeface="Arial" charset="0"/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563" y="0"/>
            <a:ext cx="2972269" cy="457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933" tIns="48467" rIns="96933" bIns="48467" numCol="1" anchor="t" anchorCtr="0" compatLnSpc="1">
            <a:prstTxWarp prst="textNoShape">
              <a:avLst/>
            </a:prstTxWarp>
          </a:bodyPr>
          <a:lstStyle>
            <a:lvl1pPr algn="r" defTabSz="484409" eaLnBrk="0" hangingPunct="0">
              <a:defRPr sz="1300"/>
            </a:lvl1pPr>
          </a:lstStyle>
          <a:p>
            <a:fld id="{6F31ED9D-D976-4EFB-9540-E9508C15A64F}" type="datetime1">
              <a:rPr lang="en-US" altLang="en-US"/>
              <a:pPr/>
              <a:t>6/26/2019</a:t>
            </a:fld>
            <a:endParaRPr lang="en-US" altLang="en-US" dirty="0"/>
          </a:p>
        </p:txBody>
      </p:sp>
      <p:sp>
        <p:nvSpPr>
          <p:cNvPr id="64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4315"/>
            <a:ext cx="2972269" cy="457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933" tIns="48467" rIns="96933" bIns="48467" numCol="1" anchor="b" anchorCtr="0" compatLnSpc="1">
            <a:prstTxWarp prst="textNoShape">
              <a:avLst/>
            </a:prstTxWarp>
          </a:bodyPr>
          <a:lstStyle>
            <a:lvl1pPr defTabSz="484868" eaLnBrk="0" hangingPunct="0">
              <a:defRPr sz="1300">
                <a:latin typeface="Arial" charset="0"/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4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563" y="8684315"/>
            <a:ext cx="2972269" cy="457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933" tIns="48467" rIns="96933" bIns="48467" numCol="1" anchor="b" anchorCtr="0" compatLnSpc="1">
            <a:prstTxWarp prst="textNoShape">
              <a:avLst/>
            </a:prstTxWarp>
          </a:bodyPr>
          <a:lstStyle>
            <a:lvl1pPr algn="r" defTabSz="484409" eaLnBrk="0" hangingPunct="0">
              <a:defRPr sz="1300"/>
            </a:lvl1pPr>
          </a:lstStyle>
          <a:p>
            <a:fld id="{C65CF5A6-DE1B-40AF-9783-78966B34F94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65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72269" cy="455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587" tIns="44792" rIns="89587" bIns="44792" numCol="1" anchor="t" anchorCtr="0" compatLnSpc="1">
            <a:prstTxWarp prst="textNoShape">
              <a:avLst/>
            </a:prstTxWarp>
          </a:bodyPr>
          <a:lstStyle>
            <a:lvl1pPr defTabSz="447338" eaLnBrk="0" hangingPunct="0">
              <a:defRPr sz="1200">
                <a:latin typeface="Arial" charset="0"/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563" y="1"/>
            <a:ext cx="2972269" cy="455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587" tIns="44792" rIns="89587" bIns="44792" numCol="1" anchor="t" anchorCtr="0" compatLnSpc="1">
            <a:prstTxWarp prst="textNoShape">
              <a:avLst/>
            </a:prstTxWarp>
          </a:bodyPr>
          <a:lstStyle>
            <a:lvl1pPr algn="r" defTabSz="447027" eaLnBrk="0" hangingPunct="0">
              <a:defRPr sz="1200"/>
            </a:lvl1pPr>
          </a:lstStyle>
          <a:p>
            <a:fld id="{AD836FB2-2AD5-4445-BEDE-34D9596CA3DA}" type="datetime1">
              <a:rPr lang="en-US" altLang="en-US"/>
              <a:pPr/>
              <a:t>6/26/2019</a:t>
            </a:fld>
            <a:endParaRPr lang="en-US" altLang="en-US" dirty="0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7388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6269" y="4342159"/>
            <a:ext cx="5485463" cy="4114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587" tIns="44792" rIns="89587" bIns="447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388"/>
            <a:ext cx="2972269" cy="455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587" tIns="44792" rIns="89587" bIns="44792" numCol="1" anchor="b" anchorCtr="0" compatLnSpc="1">
            <a:prstTxWarp prst="textNoShape">
              <a:avLst/>
            </a:prstTxWarp>
          </a:bodyPr>
          <a:lstStyle>
            <a:lvl1pPr defTabSz="447338" eaLnBrk="0" hangingPunct="0">
              <a:defRPr sz="1200">
                <a:latin typeface="Arial" charset="0"/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563" y="8686388"/>
            <a:ext cx="2972269" cy="455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587" tIns="44792" rIns="89587" bIns="44792" numCol="1" anchor="b" anchorCtr="0" compatLnSpc="1">
            <a:prstTxWarp prst="textNoShape">
              <a:avLst/>
            </a:prstTxWarp>
          </a:bodyPr>
          <a:lstStyle>
            <a:lvl1pPr algn="r" defTabSz="447027" eaLnBrk="0" hangingPunct="0">
              <a:defRPr sz="1200"/>
            </a:lvl1pPr>
          </a:lstStyle>
          <a:p>
            <a:fld id="{D5EA70C0-11FD-4CDD-90AA-8FD09D99869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405235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ヒラギノ角ゴ Pro W3" charset="-128"/>
        <a:cs typeface="ヒラギノ角ゴ Pro W3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ヒラギノ角ゴ Pro W3" charset="-128"/>
        <a:cs typeface="ヒラギノ角ゴ Pro W3" charset="-128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ヒラギノ角ゴ Pro W3" charset="-128"/>
        <a:cs typeface="ヒラギノ角ゴ Pro W3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ヒラギノ角ゴ Pro W3" charset="-128"/>
        <a:cs typeface="ヒラギノ角ゴ Pro W3" charset="-128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A70C0-11FD-4CDD-90AA-8FD09D998694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7940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lank no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185888" y="1277258"/>
            <a:ext cx="3389084" cy="295365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334" y="4288971"/>
            <a:ext cx="1504638" cy="407924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2858" y="4870450"/>
            <a:ext cx="1543050" cy="252185"/>
          </a:xfrm>
        </p:spPr>
        <p:txBody>
          <a:bodyPr/>
          <a:lstStyle>
            <a:lvl1pPr>
              <a:defRPr sz="1100"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2F2FA1B1-D4EC-4848-B860-81FC94324E12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166914" y="4865461"/>
            <a:ext cx="529772" cy="25218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n-lt"/>
              </a:defRPr>
            </a:lvl1pPr>
          </a:lstStyle>
          <a:p>
            <a:fld id="{A66E385A-F058-C24E-9853-34BAC45C1CB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10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56287" cy="3606347"/>
          </a:xfrm>
        </p:spPr>
        <p:txBody>
          <a:bodyPr/>
          <a:lstStyle>
            <a:lvl1pPr>
              <a:buClr>
                <a:srgbClr val="00B0F0"/>
              </a:buClr>
              <a:defRPr/>
            </a:lvl1pPr>
            <a:lvl2pPr>
              <a:buClr>
                <a:srgbClr val="00B0F0"/>
              </a:buClr>
              <a:defRPr/>
            </a:lvl2pPr>
            <a:lvl3pPr>
              <a:buClr>
                <a:srgbClr val="00B0F0"/>
              </a:buClr>
              <a:defRPr/>
            </a:lvl3pPr>
            <a:lvl4pPr>
              <a:buClr>
                <a:srgbClr val="00B0F0"/>
              </a:buClr>
              <a:defRPr/>
            </a:lvl4pPr>
            <a:lvl5pPr>
              <a:buClr>
                <a:srgbClr val="00B0F0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290058" y="-493486"/>
            <a:ext cx="5856287" cy="1429655"/>
          </a:xfrm>
        </p:spPr>
        <p:txBody>
          <a:bodyPr anchor="ctr" anchorCtr="0"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80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829"/>
            <a:ext cx="6859438" cy="530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37" r:id="rId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74638"/>
            <a:ext cx="5915025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370013"/>
            <a:ext cx="5915025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4767263"/>
            <a:ext cx="154305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32A07-66F6-4B4E-9794-51A6F912AEBA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767263"/>
            <a:ext cx="231457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767263"/>
            <a:ext cx="154305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E385A-F058-C24E-9853-34BAC45C1CB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438" y="-152400"/>
            <a:ext cx="6942414" cy="5364593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99597" y="-188687"/>
            <a:ext cx="6972780" cy="1124857"/>
          </a:xfrm>
          <a:prstGeom prst="rect">
            <a:avLst/>
          </a:prstGeom>
          <a:solidFill>
            <a:srgbClr val="00B0F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-99597" y="4780643"/>
            <a:ext cx="6972779" cy="431550"/>
          </a:xfrm>
          <a:prstGeom prst="rect">
            <a:avLst/>
          </a:prstGeom>
          <a:solidFill>
            <a:srgbClr val="00B0F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8" y="3857299"/>
            <a:ext cx="1535100" cy="19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686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35" r:id="rId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15385" y="1100278"/>
            <a:ext cx="3389084" cy="2953656"/>
          </a:xfrm>
        </p:spPr>
        <p:txBody>
          <a:bodyPr/>
          <a:lstStyle/>
          <a:p>
            <a:r>
              <a:rPr lang="en-US" dirty="0" smtClean="0"/>
              <a:t>Workers’ Compensation</a:t>
            </a:r>
            <a:br>
              <a:rPr lang="en-US" dirty="0" smtClean="0"/>
            </a:br>
            <a:r>
              <a:rPr lang="en-US" dirty="0" smtClean="0"/>
              <a:t>in Alberta</a:t>
            </a:r>
          </a:p>
          <a:p>
            <a:r>
              <a:rPr lang="en-US" sz="2000" dirty="0" smtClean="0"/>
              <a:t>Engineering Safety and Risk Management Program 2019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634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Workers’ Compensation History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Canadian workplace at the turn-of-the-century:</a:t>
            </a:r>
            <a:endParaRPr lang="en-CA" sz="23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Workplace injuries adjudicated under common law.</a:t>
            </a:r>
            <a:endParaRPr lang="en-US" sz="2000" dirty="0"/>
          </a:p>
          <a:p>
            <a:pPr lvl="1">
              <a:lnSpc>
                <a:spcPct val="110000"/>
              </a:lnSpc>
              <a:buFont typeface="Calibri" panose="020F0502020204030204" pitchFamily="34" charset="0"/>
              <a:buChar char="−"/>
            </a:pPr>
            <a:r>
              <a:rPr lang="en-US" altLang="en-US" sz="1700" b="1" dirty="0" smtClean="0"/>
              <a:t>Common </a:t>
            </a:r>
            <a:r>
              <a:rPr lang="en-US" altLang="en-US" sz="1700" b="1" dirty="0"/>
              <a:t>law of </a:t>
            </a:r>
            <a:r>
              <a:rPr lang="en-US" altLang="en-US" sz="1700" b="1" dirty="0" smtClean="0"/>
              <a:t>negligence </a:t>
            </a:r>
            <a:r>
              <a:rPr lang="en-US" altLang="en-US" sz="1700" dirty="0" smtClean="0"/>
              <a:t>– did </a:t>
            </a:r>
            <a:r>
              <a:rPr lang="en-US" altLang="en-US" sz="1700" dirty="0"/>
              <a:t>the employer fail to exercise ‘due care’?</a:t>
            </a:r>
          </a:p>
          <a:p>
            <a:pPr lvl="1">
              <a:lnSpc>
                <a:spcPct val="110000"/>
              </a:lnSpc>
              <a:buFont typeface="Calibri" panose="020F0502020204030204" pitchFamily="34" charset="0"/>
              <a:buChar char="−"/>
            </a:pPr>
            <a:r>
              <a:rPr lang="en-US" altLang="en-US" sz="1700" b="1" dirty="0"/>
              <a:t>Contributory </a:t>
            </a:r>
            <a:r>
              <a:rPr lang="en-US" altLang="en-US" sz="1700" b="1" dirty="0" smtClean="0"/>
              <a:t>negligence</a:t>
            </a:r>
            <a:r>
              <a:rPr lang="en-US" altLang="en-US" sz="1700" dirty="0" smtClean="0"/>
              <a:t> – did </a:t>
            </a:r>
            <a:r>
              <a:rPr lang="en-US" altLang="en-US" sz="1700" dirty="0"/>
              <a:t>the worker fail to </a:t>
            </a:r>
            <a:r>
              <a:rPr lang="en-US" altLang="en-US" sz="1700" dirty="0" smtClean="0"/>
              <a:t/>
            </a:r>
            <a:br>
              <a:rPr lang="en-US" altLang="en-US" sz="1700" dirty="0" smtClean="0"/>
            </a:br>
            <a:r>
              <a:rPr lang="en-US" altLang="en-US" sz="1700" dirty="0" smtClean="0"/>
              <a:t>exercise </a:t>
            </a:r>
            <a:r>
              <a:rPr lang="en-US" altLang="en-US" sz="1700" dirty="0"/>
              <a:t>reasonable care?</a:t>
            </a:r>
          </a:p>
          <a:p>
            <a:pPr lvl="1">
              <a:lnSpc>
                <a:spcPct val="110000"/>
              </a:lnSpc>
              <a:buFont typeface="Calibri" panose="020F0502020204030204" pitchFamily="34" charset="0"/>
              <a:buChar char="−"/>
            </a:pPr>
            <a:r>
              <a:rPr lang="en-US" altLang="en-US" sz="1700" b="1" dirty="0"/>
              <a:t>Fellow-servant </a:t>
            </a:r>
            <a:r>
              <a:rPr lang="en-US" altLang="en-US" sz="1700" b="1" dirty="0" smtClean="0"/>
              <a:t>doctrine </a:t>
            </a:r>
            <a:r>
              <a:rPr lang="en-US" altLang="en-US" sz="1700" dirty="0" smtClean="0"/>
              <a:t>– employers </a:t>
            </a:r>
            <a:r>
              <a:rPr lang="en-US" altLang="en-US" sz="1700" dirty="0"/>
              <a:t>not liable </a:t>
            </a:r>
            <a:r>
              <a:rPr lang="en-US" altLang="en-US" sz="1700" dirty="0" smtClean="0"/>
              <a:t/>
            </a:r>
            <a:br>
              <a:rPr lang="en-US" altLang="en-US" sz="1700" dirty="0" smtClean="0"/>
            </a:br>
            <a:r>
              <a:rPr lang="en-US" altLang="en-US" sz="1700" dirty="0" smtClean="0"/>
              <a:t>for </a:t>
            </a:r>
            <a:r>
              <a:rPr lang="en-US" altLang="en-US" sz="1700" dirty="0"/>
              <a:t>injuries caused by co-workers.</a:t>
            </a:r>
          </a:p>
          <a:p>
            <a:pPr lvl="1">
              <a:lnSpc>
                <a:spcPct val="110000"/>
              </a:lnSpc>
              <a:buFont typeface="Calibri" panose="020F0502020204030204" pitchFamily="34" charset="0"/>
              <a:buChar char="−"/>
            </a:pPr>
            <a:r>
              <a:rPr lang="en-US" altLang="en-US" sz="1700" b="1" dirty="0"/>
              <a:t>Assumption of </a:t>
            </a:r>
            <a:r>
              <a:rPr lang="en-US" altLang="en-US" sz="1700" b="1" dirty="0" smtClean="0"/>
              <a:t>risk </a:t>
            </a:r>
            <a:r>
              <a:rPr lang="en-US" altLang="en-US" sz="1700" dirty="0" smtClean="0"/>
              <a:t>– workers </a:t>
            </a:r>
            <a:r>
              <a:rPr lang="en-US" altLang="en-US" sz="1700" dirty="0"/>
              <a:t>assumed liability </a:t>
            </a:r>
            <a:r>
              <a:rPr lang="en-US" altLang="en-US" sz="1700" dirty="0" smtClean="0"/>
              <a:t/>
            </a:r>
            <a:br>
              <a:rPr lang="en-US" altLang="en-US" sz="1700" dirty="0" smtClean="0"/>
            </a:br>
            <a:r>
              <a:rPr lang="en-US" altLang="en-US" sz="1700" dirty="0" smtClean="0"/>
              <a:t>for </a:t>
            </a:r>
            <a:r>
              <a:rPr lang="en-US" altLang="en-US" sz="1700" dirty="0"/>
              <a:t>accidents caused by risks common to </a:t>
            </a:r>
            <a:r>
              <a:rPr lang="en-US" altLang="en-US" sz="1700" dirty="0" smtClean="0"/>
              <a:t/>
            </a:r>
            <a:br>
              <a:rPr lang="en-US" altLang="en-US" sz="1700" dirty="0" smtClean="0"/>
            </a:br>
            <a:r>
              <a:rPr lang="en-US" altLang="en-US" sz="1700" dirty="0" smtClean="0"/>
              <a:t>employment</a:t>
            </a:r>
            <a:r>
              <a:rPr lang="en-US" altLang="en-US" sz="1700" dirty="0"/>
              <a:t>.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endParaRPr lang="en-US" sz="17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62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Workers’ Compensation History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 smtClean="0"/>
              <a:t>Industrialization – death toll rises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Public sentiment turns</a:t>
            </a:r>
          </a:p>
          <a:p>
            <a:pPr>
              <a:lnSpc>
                <a:spcPct val="100000"/>
              </a:lnSpc>
            </a:pPr>
            <a:r>
              <a:rPr lang="en-US" sz="2000" dirty="0" smtClean="0"/>
              <a:t>Fundamental change in 1913 (Ontario)</a:t>
            </a:r>
            <a:endParaRPr lang="en-US" sz="2000" dirty="0"/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Sir William Meredith</a:t>
            </a:r>
            <a:endParaRPr lang="en-US" sz="2000" dirty="0"/>
          </a:p>
          <a:p>
            <a:pPr marL="685800" indent="0">
              <a:spcBef>
                <a:spcPts val="600"/>
              </a:spcBef>
              <a:buFont typeface="Monotype Sorts" pitchFamily="2" charset="2"/>
              <a:buNone/>
            </a:pPr>
            <a:r>
              <a:rPr lang="en-US" altLang="en-US" sz="1700" i="1" dirty="0" smtClean="0"/>
              <a:t>“…</a:t>
            </a:r>
            <a:r>
              <a:rPr lang="en-US" altLang="en-US" sz="1700" i="1" dirty="0"/>
              <a:t>the true aim of a compensation law is to </a:t>
            </a:r>
            <a:r>
              <a:rPr lang="en-US" altLang="en-US" sz="1700" i="1" dirty="0" smtClean="0"/>
              <a:t/>
            </a:r>
            <a:br>
              <a:rPr lang="en-US" altLang="en-US" sz="1700" i="1" dirty="0" smtClean="0"/>
            </a:br>
            <a:r>
              <a:rPr lang="en-US" altLang="en-US" sz="1700" i="1" dirty="0" smtClean="0"/>
              <a:t>provide </a:t>
            </a:r>
            <a:r>
              <a:rPr lang="en-US" altLang="en-US" sz="1700" i="1" dirty="0"/>
              <a:t>for the injured workman and his </a:t>
            </a:r>
            <a:r>
              <a:rPr lang="en-US" altLang="en-US" sz="1700" i="1" dirty="0" smtClean="0"/>
              <a:t/>
            </a:r>
            <a:br>
              <a:rPr lang="en-US" altLang="en-US" sz="1700" i="1" dirty="0" smtClean="0"/>
            </a:br>
            <a:r>
              <a:rPr lang="en-US" altLang="en-US" sz="1700" i="1" dirty="0" smtClean="0"/>
              <a:t>dependents </a:t>
            </a:r>
            <a:r>
              <a:rPr lang="en-US" altLang="en-US" sz="1700" i="1" dirty="0"/>
              <a:t>and to prevent their becoming a </a:t>
            </a:r>
            <a:r>
              <a:rPr lang="en-US" altLang="en-US" sz="1700" i="1" dirty="0" smtClean="0"/>
              <a:t/>
            </a:r>
            <a:br>
              <a:rPr lang="en-US" altLang="en-US" sz="1700" i="1" dirty="0" smtClean="0"/>
            </a:br>
            <a:r>
              <a:rPr lang="en-US" altLang="en-US" sz="1700" i="1" dirty="0" smtClean="0"/>
              <a:t>charge </a:t>
            </a:r>
            <a:r>
              <a:rPr lang="en-US" altLang="en-US" sz="1700" i="1" dirty="0"/>
              <a:t>upon their relatives or friends or upon </a:t>
            </a:r>
            <a:r>
              <a:rPr lang="en-US" altLang="en-US" sz="1700" i="1" dirty="0" smtClean="0"/>
              <a:t/>
            </a:r>
            <a:br>
              <a:rPr lang="en-US" altLang="en-US" sz="1700" i="1" dirty="0" smtClean="0"/>
            </a:br>
            <a:r>
              <a:rPr lang="en-US" altLang="en-US" sz="1700" i="1" dirty="0" smtClean="0"/>
              <a:t>the </a:t>
            </a:r>
            <a:r>
              <a:rPr lang="en-US" altLang="en-US" sz="1700" i="1" dirty="0"/>
              <a:t>community at large</a:t>
            </a:r>
            <a:r>
              <a:rPr lang="en-US" altLang="en-US" sz="1700" i="1" dirty="0" smtClean="0"/>
              <a:t>.”</a:t>
            </a:r>
            <a:endParaRPr lang="en-US" altLang="en-US" sz="1700" i="1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2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Founding Principles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400" dirty="0" smtClean="0"/>
              <a:t>Protection from tort – the “historical trade-off”</a:t>
            </a:r>
            <a:endParaRPr lang="en-CA" sz="2400" dirty="0"/>
          </a:p>
          <a:p>
            <a:pPr>
              <a:lnSpc>
                <a:spcPct val="100000"/>
              </a:lnSpc>
            </a:pPr>
            <a:r>
              <a:rPr lang="en-US" altLang="en-US" sz="2000" b="1" dirty="0"/>
              <a:t>W</a:t>
            </a:r>
            <a:r>
              <a:rPr lang="en-US" altLang="en-US" sz="2000" b="1" dirty="0" smtClean="0"/>
              <a:t>orkers </a:t>
            </a:r>
            <a:r>
              <a:rPr lang="en-US" altLang="en-US" sz="2000" b="1" dirty="0"/>
              <a:t>surrender the right to </a:t>
            </a:r>
            <a:r>
              <a:rPr lang="en-US" altLang="en-US" sz="2000" b="1" dirty="0" smtClean="0"/>
              <a:t>common-law </a:t>
            </a:r>
            <a:r>
              <a:rPr lang="en-US" altLang="en-US" sz="2000" b="1" dirty="0"/>
              <a:t>damages </a:t>
            </a:r>
            <a:r>
              <a:rPr lang="en-US" altLang="en-US" sz="2000" dirty="0"/>
              <a:t>in return for guaranteed </a:t>
            </a:r>
            <a:r>
              <a:rPr lang="en-US" altLang="en-US" sz="2000" dirty="0" smtClean="0"/>
              <a:t>benefits.</a:t>
            </a:r>
            <a:endParaRPr lang="en-US" altLang="en-US" sz="2000" dirty="0"/>
          </a:p>
          <a:p>
            <a:pPr marL="228600" lvl="2">
              <a:lnSpc>
                <a:spcPct val="100000"/>
              </a:lnSpc>
              <a:spcBef>
                <a:spcPts val="1000"/>
              </a:spcBef>
            </a:pPr>
            <a:r>
              <a:rPr lang="en-US" altLang="en-US" b="1" dirty="0" smtClean="0"/>
              <a:t>Employers </a:t>
            </a:r>
            <a:r>
              <a:rPr lang="en-US" altLang="en-US" b="1" dirty="0"/>
              <a:t>assume the cost </a:t>
            </a:r>
            <a:r>
              <a:rPr lang="en-US" altLang="en-US" dirty="0"/>
              <a:t>of workplace injuries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in </a:t>
            </a:r>
            <a:r>
              <a:rPr lang="en-US" altLang="en-US" dirty="0"/>
              <a:t>return for the protection from tort </a:t>
            </a:r>
            <a:r>
              <a:rPr lang="en-US" altLang="en-US" dirty="0" smtClean="0"/>
              <a:t>action.</a:t>
            </a:r>
            <a:endParaRPr lang="en-US" altLang="en-US" dirty="0"/>
          </a:p>
          <a:p>
            <a:pPr lvl="1">
              <a:lnSpc>
                <a:spcPct val="110000"/>
              </a:lnSpc>
              <a:spcAft>
                <a:spcPts val="1200"/>
              </a:spcAft>
              <a:buFont typeface="Calibri" panose="020F0502020204030204" pitchFamily="34" charset="0"/>
              <a:buChar char="−"/>
            </a:pPr>
            <a:r>
              <a:rPr lang="en-US" altLang="en-US" sz="1700" dirty="0" smtClean="0"/>
              <a:t>The cost forms part of the selling price of what is </a:t>
            </a:r>
            <a:br>
              <a:rPr lang="en-US" altLang="en-US" sz="1700" dirty="0" smtClean="0"/>
            </a:br>
            <a:r>
              <a:rPr lang="en-US" altLang="en-US" sz="1700" dirty="0" smtClean="0"/>
              <a:t>being produced.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sz="2400" dirty="0" smtClean="0"/>
              <a:t>‘No-fault’</a:t>
            </a:r>
            <a:endParaRPr lang="en-CA" sz="2400" dirty="0"/>
          </a:p>
          <a:p>
            <a:pPr>
              <a:lnSpc>
                <a:spcPct val="100000"/>
              </a:lnSpc>
            </a:pPr>
            <a:r>
              <a:rPr lang="en-US" altLang="en-US" sz="2000" dirty="0" smtClean="0"/>
              <a:t>Compensation </a:t>
            </a:r>
            <a:r>
              <a:rPr lang="en-US" altLang="en-US" sz="2000" b="1" dirty="0" smtClean="0"/>
              <a:t>without regard to who is at fault</a:t>
            </a:r>
            <a:r>
              <a:rPr lang="en-US" altLang="en-US" sz="2000" dirty="0" smtClean="0"/>
              <a:t>.</a:t>
            </a:r>
            <a:endParaRPr lang="en-US" altLang="en-US" sz="2000" dirty="0"/>
          </a:p>
          <a:p>
            <a:pPr lvl="1">
              <a:lnSpc>
                <a:spcPct val="110000"/>
              </a:lnSpc>
              <a:buFont typeface="Calibri" panose="020F0502020204030204" pitchFamily="34" charset="0"/>
              <a:buChar char="−"/>
            </a:pPr>
            <a:r>
              <a:rPr lang="en-US" altLang="en-US" sz="1700" dirty="0" smtClean="0"/>
              <a:t>Employer/employee, fellow employees, other employers/employees.</a:t>
            </a:r>
            <a:endParaRPr lang="en-US" altLang="en-US" sz="1700" dirty="0"/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endParaRPr lang="en-US" sz="17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15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Founding Principles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400" dirty="0" smtClean="0"/>
              <a:t>Fair compensation</a:t>
            </a:r>
            <a:endParaRPr lang="en-CA" sz="2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en-US" sz="2000" b="1" dirty="0" smtClean="0"/>
              <a:t>Compensation continues </a:t>
            </a:r>
            <a:r>
              <a:rPr lang="en-US" altLang="en-US" sz="2000" dirty="0" smtClean="0"/>
              <a:t>as long as the disability.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en-US" sz="2000" dirty="0" smtClean="0"/>
              <a:t>Compensation is </a:t>
            </a:r>
            <a:r>
              <a:rPr lang="en-US" altLang="en-US" sz="2000" b="1" dirty="0" smtClean="0"/>
              <a:t>in relation to pre-accident </a:t>
            </a:r>
            <a:br>
              <a:rPr lang="en-US" altLang="en-US" sz="2000" b="1" dirty="0" smtClean="0"/>
            </a:br>
            <a:r>
              <a:rPr lang="en-US" altLang="en-US" sz="2000" b="1" dirty="0" smtClean="0"/>
              <a:t>earnings </a:t>
            </a:r>
            <a:r>
              <a:rPr lang="en-US" altLang="en-US" sz="2000" dirty="0" smtClean="0"/>
              <a:t>and future earnings.</a:t>
            </a:r>
            <a:endParaRPr lang="en-US" altLang="en-US" dirty="0"/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CA" sz="2400" dirty="0" smtClean="0"/>
              <a:t>Collective liability</a:t>
            </a:r>
            <a:endParaRPr lang="en-CA" sz="2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en-US" sz="2000" b="1" dirty="0" smtClean="0"/>
              <a:t>Collective liability </a:t>
            </a:r>
            <a:r>
              <a:rPr lang="en-US" altLang="en-US" sz="2000" dirty="0" smtClean="0"/>
              <a:t>vs. individual liability.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en-US" sz="2000" dirty="0" smtClean="0"/>
              <a:t>Provide for </a:t>
            </a:r>
            <a:r>
              <a:rPr lang="en-US" altLang="en-US" sz="2000" b="1" dirty="0" smtClean="0"/>
              <a:t>certainty of benefits</a:t>
            </a:r>
            <a:r>
              <a:rPr lang="en-US" altLang="en-US" sz="2000" dirty="0" smtClean="0"/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en-US" sz="2000" b="1" dirty="0" smtClean="0"/>
              <a:t>Protect against financial ruin </a:t>
            </a:r>
            <a:r>
              <a:rPr lang="en-US" altLang="en-US" sz="2000" dirty="0" smtClean="0"/>
              <a:t>caused by </a:t>
            </a:r>
            <a:br>
              <a:rPr lang="en-US" altLang="en-US" sz="2000" dirty="0" smtClean="0"/>
            </a:br>
            <a:r>
              <a:rPr lang="en-US" altLang="en-US" sz="2000" dirty="0" smtClean="0"/>
              <a:t>costly claims.</a:t>
            </a:r>
            <a:endParaRPr lang="en-US" altLang="en-US" sz="2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73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Core Focus – Giving Principles Context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80533" y="1122814"/>
            <a:ext cx="5884405" cy="398258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CA" sz="2300" dirty="0" smtClean="0"/>
              <a:t>In </a:t>
            </a:r>
            <a:r>
              <a:rPr lang="en-CA" sz="2300" dirty="0"/>
              <a:t>Alberta, measurably reducing the impact of workplace injury is why we </a:t>
            </a:r>
            <a:r>
              <a:rPr lang="en-CA" sz="2300" dirty="0" smtClean="0"/>
              <a:t>exist, </a:t>
            </a:r>
            <a:r>
              <a:rPr lang="en-CA" sz="2300" dirty="0"/>
              <a:t>which </a:t>
            </a:r>
            <a:r>
              <a:rPr lang="en-CA" sz="2300" dirty="0" smtClean="0"/>
              <a:t>means </a:t>
            </a:r>
            <a:r>
              <a:rPr lang="en-CA" sz="2300" dirty="0"/>
              <a:t>we focus on these  core </a:t>
            </a:r>
            <a:r>
              <a:rPr lang="en-CA" sz="2300" dirty="0" smtClean="0"/>
              <a:t>fundamentals which support return to work:</a:t>
            </a:r>
            <a:endParaRPr lang="en-CA" sz="1100" dirty="0" smtClean="0"/>
          </a:p>
          <a:p>
            <a:pPr marL="0" indent="0">
              <a:lnSpc>
                <a:spcPct val="120000"/>
              </a:lnSpc>
              <a:buNone/>
            </a:pPr>
            <a:endParaRPr lang="en-CA" sz="11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CA" sz="2300" b="1" dirty="0" smtClean="0"/>
              <a:t>Exceptional Service  </a:t>
            </a:r>
            <a:r>
              <a:rPr lang="en-CA" sz="2300" dirty="0" smtClean="0"/>
              <a:t>– </a:t>
            </a:r>
            <a:r>
              <a:rPr lang="en-CA" sz="2300" u="sng" dirty="0" smtClean="0"/>
              <a:t>Collaborative</a:t>
            </a:r>
            <a:r>
              <a:rPr lang="en-CA" sz="2300" dirty="0" smtClean="0"/>
              <a:t>; Inclusive; Empowering.</a:t>
            </a:r>
            <a:endParaRPr lang="en-CA" sz="23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CA" sz="2300" b="1" dirty="0" smtClean="0"/>
              <a:t>Fair and Balanced </a:t>
            </a:r>
            <a:r>
              <a:rPr lang="en-CA" sz="2300" dirty="0" smtClean="0"/>
              <a:t>–  </a:t>
            </a:r>
            <a:r>
              <a:rPr lang="en-CA" sz="2300" u="sng" dirty="0" smtClean="0"/>
              <a:t>Transparent</a:t>
            </a:r>
            <a:r>
              <a:rPr lang="en-CA" sz="2300" dirty="0" smtClean="0"/>
              <a:t>; Responsive; Trusted.  </a:t>
            </a:r>
            <a:endParaRPr lang="en-CA" sz="23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CA" sz="2300" b="1" dirty="0" smtClean="0"/>
              <a:t>Financially sustainable </a:t>
            </a:r>
            <a:r>
              <a:rPr lang="en-CA" sz="2300" dirty="0"/>
              <a:t>– </a:t>
            </a:r>
            <a:r>
              <a:rPr lang="en-CA" sz="2300" dirty="0" smtClean="0"/>
              <a:t>Balanced; Enduring; Cost-Effective.</a:t>
            </a:r>
            <a:endParaRPr lang="en-CA" sz="1400" dirty="0" smtClean="0"/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1400" dirty="0" smtClean="0"/>
              <a:t> 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CA" sz="2200" b="1" i="1" dirty="0" smtClean="0"/>
              <a:t>A shared service journey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CA" sz="2200" b="1" i="1" dirty="0" smtClean="0"/>
              <a:t>Changing nature of work</a:t>
            </a:r>
          </a:p>
          <a:p>
            <a:pPr lvl="3">
              <a:lnSpc>
                <a:spcPct val="120000"/>
              </a:lnSpc>
              <a:spcBef>
                <a:spcPts val="600"/>
              </a:spcBef>
            </a:pPr>
            <a:r>
              <a:rPr lang="en-CA" sz="2200" b="1" i="1" dirty="0" smtClean="0"/>
              <a:t>Changing nature of claims</a:t>
            </a:r>
          </a:p>
          <a:p>
            <a:pPr lvl="4">
              <a:lnSpc>
                <a:spcPct val="120000"/>
              </a:lnSpc>
              <a:spcBef>
                <a:spcPts val="600"/>
              </a:spcBef>
            </a:pPr>
            <a:r>
              <a:rPr lang="en-CA" sz="2200" b="1" i="1" dirty="0" smtClean="0"/>
              <a:t>Technology breakthroughs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06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Menti Question #1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After four months of being injured and on WCB disability benefits, the chances of you returning to work are:</a:t>
            </a:r>
            <a:endParaRPr lang="en-CA" sz="2300" dirty="0"/>
          </a:p>
          <a:p>
            <a:pPr>
              <a:lnSpc>
                <a:spcPct val="100000"/>
              </a:lnSpc>
            </a:pPr>
            <a:r>
              <a:rPr lang="en-CA" sz="2000" dirty="0" smtClean="0"/>
              <a:t>50%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2000" dirty="0" smtClean="0"/>
              <a:t>25%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2000" dirty="0" smtClean="0"/>
              <a:t>10%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2000" dirty="0" smtClean="0"/>
              <a:t>2%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2000" dirty="0" smtClean="0"/>
              <a:t>None of the above</a:t>
            </a:r>
            <a:endParaRPr lang="en-CA" sz="2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Administering Workers’ Compensation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Jurisdiction:</a:t>
            </a:r>
            <a:endParaRPr lang="en-CA" sz="2300" dirty="0"/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2000" dirty="0" smtClean="0"/>
              <a:t>Provinces/territories mandate, </a:t>
            </a:r>
            <a:r>
              <a:rPr lang="en-US" altLang="en-US" sz="2000" dirty="0"/>
              <a:t>through legislation, </a:t>
            </a:r>
            <a:r>
              <a:rPr lang="en-US" altLang="en-US" sz="2000" b="1" dirty="0"/>
              <a:t>one agency to manage </a:t>
            </a:r>
            <a:r>
              <a:rPr lang="en-US" altLang="en-US" sz="2000" b="1" dirty="0" smtClean="0"/>
              <a:t>workers’ compensation</a:t>
            </a:r>
            <a:r>
              <a:rPr lang="en-US" altLang="en-US" sz="2000" dirty="0" smtClean="0"/>
              <a:t>.</a:t>
            </a:r>
            <a:endParaRPr lang="en-US" altLang="en-US" sz="2000" dirty="0"/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CA" altLang="en-US" sz="2000" b="1" dirty="0" smtClean="0"/>
              <a:t>Provincial </a:t>
            </a:r>
            <a:r>
              <a:rPr lang="en-CA" altLang="en-US" sz="2000" b="1" dirty="0"/>
              <a:t>legislation determines “the rules” </a:t>
            </a:r>
            <a:r>
              <a:rPr lang="en-CA" altLang="en-US" sz="2000" dirty="0"/>
              <a:t>of </a:t>
            </a:r>
            <a:r>
              <a:rPr lang="en-CA" altLang="en-US" sz="2000" dirty="0" smtClean="0"/>
              <a:t/>
            </a:r>
            <a:br>
              <a:rPr lang="en-CA" altLang="en-US" sz="2000" dirty="0" smtClean="0"/>
            </a:br>
            <a:r>
              <a:rPr lang="en-CA" altLang="en-US" sz="2000" dirty="0" smtClean="0"/>
              <a:t>how </a:t>
            </a:r>
            <a:r>
              <a:rPr lang="en-CA" altLang="en-US" sz="2000" dirty="0"/>
              <a:t>coverage is extended to workers and how employers will contribute to the </a:t>
            </a:r>
            <a:r>
              <a:rPr lang="en-CA" altLang="en-US" sz="2000" dirty="0" smtClean="0"/>
              <a:t>system.</a:t>
            </a:r>
            <a:endParaRPr lang="en-US" altLang="en-US" sz="2000" dirty="0"/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2000" dirty="0" smtClean="0"/>
              <a:t>Federal </a:t>
            </a:r>
            <a:r>
              <a:rPr lang="en-US" altLang="en-US" sz="2000" dirty="0"/>
              <a:t>government claims </a:t>
            </a:r>
            <a:r>
              <a:rPr lang="en-US" altLang="en-US" sz="2000" dirty="0" smtClean="0"/>
              <a:t>(Canada Post, </a:t>
            </a:r>
            <a:br>
              <a:rPr lang="en-US" altLang="en-US" sz="2000" dirty="0" smtClean="0"/>
            </a:br>
            <a:r>
              <a:rPr lang="en-US" altLang="en-US" sz="2000" dirty="0" smtClean="0"/>
              <a:t>military, etc.) are </a:t>
            </a:r>
            <a:r>
              <a:rPr lang="en-US" altLang="en-US" sz="2000" b="1" dirty="0"/>
              <a:t>managed by the provinces </a:t>
            </a:r>
            <a:r>
              <a:rPr lang="en-US" altLang="en-US" sz="2000" b="1" dirty="0" smtClean="0"/>
              <a:t/>
            </a:r>
            <a:br>
              <a:rPr lang="en-US" altLang="en-US" sz="2000" b="1" dirty="0" smtClean="0"/>
            </a:br>
            <a:r>
              <a:rPr lang="en-US" altLang="en-US" sz="2000" b="1" dirty="0" smtClean="0"/>
              <a:t>but </a:t>
            </a:r>
            <a:r>
              <a:rPr lang="en-US" altLang="en-US" sz="2000" b="1" dirty="0"/>
              <a:t>through federal </a:t>
            </a:r>
            <a:r>
              <a:rPr lang="en-US" altLang="en-US" sz="2000" b="1" dirty="0" smtClean="0"/>
              <a:t>legislation</a:t>
            </a:r>
            <a:r>
              <a:rPr lang="en-US" altLang="en-US" sz="2000" dirty="0" smtClean="0"/>
              <a:t>.</a:t>
            </a:r>
            <a:endParaRPr lang="en-US" altLang="en-US" sz="2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65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Claim Costs Drive Your Premium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000" dirty="0" smtClean="0"/>
              <a:t>Funding claim costs</a:t>
            </a:r>
            <a:endParaRPr lang="en-CA" sz="2000" dirty="0"/>
          </a:p>
          <a:p>
            <a:pPr>
              <a:lnSpc>
                <a:spcPct val="100000"/>
              </a:lnSpc>
            </a:pPr>
            <a:r>
              <a:rPr lang="en-US" altLang="en-US" sz="1700" dirty="0" smtClean="0"/>
              <a:t>Collective </a:t>
            </a:r>
            <a:r>
              <a:rPr lang="en-US" altLang="en-US" sz="1700" dirty="0"/>
              <a:t>liability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r>
              <a:rPr lang="en-US" altLang="en-US" sz="1500" dirty="0" smtClean="0"/>
              <a:t>Insurance principle – </a:t>
            </a:r>
            <a:r>
              <a:rPr lang="en-US" altLang="en-US" sz="1500" b="1" dirty="0" smtClean="0"/>
              <a:t>losses </a:t>
            </a:r>
            <a:r>
              <a:rPr lang="en-US" altLang="en-US" sz="1500" b="1" dirty="0"/>
              <a:t>of individuals </a:t>
            </a:r>
            <a:r>
              <a:rPr lang="en-US" altLang="en-US" sz="1500" dirty="0"/>
              <a:t>within a group </a:t>
            </a:r>
            <a:r>
              <a:rPr lang="en-US" altLang="en-US" sz="1500" dirty="0" smtClean="0"/>
              <a:t/>
            </a:r>
            <a:br>
              <a:rPr lang="en-US" altLang="en-US" sz="1500" dirty="0" smtClean="0"/>
            </a:br>
            <a:r>
              <a:rPr lang="en-US" altLang="en-US" sz="1500" b="1" dirty="0" smtClean="0"/>
              <a:t>are </a:t>
            </a:r>
            <a:r>
              <a:rPr lang="en-US" altLang="en-US" sz="1500" b="1" dirty="0"/>
              <a:t>shared by all members of the </a:t>
            </a:r>
            <a:r>
              <a:rPr lang="en-US" altLang="en-US" sz="1500" b="1" dirty="0" smtClean="0"/>
              <a:t>group</a:t>
            </a:r>
            <a:r>
              <a:rPr lang="en-US" altLang="en-US" sz="1500" dirty="0" smtClean="0"/>
              <a:t>.</a:t>
            </a:r>
            <a:endParaRPr lang="en-US" altLang="en-US" sz="1500" dirty="0"/>
          </a:p>
          <a:p>
            <a:pPr>
              <a:lnSpc>
                <a:spcPct val="100000"/>
              </a:lnSpc>
            </a:pPr>
            <a:r>
              <a:rPr lang="en-US" altLang="en-US" sz="1700" dirty="0"/>
              <a:t>Full funding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r>
              <a:rPr lang="en-CA" altLang="en-US" sz="1500" dirty="0"/>
              <a:t>All </a:t>
            </a:r>
            <a:r>
              <a:rPr lang="en-CA" altLang="en-US" sz="1500" dirty="0" smtClean="0"/>
              <a:t>workers’ </a:t>
            </a:r>
            <a:r>
              <a:rPr lang="en-CA" altLang="en-US" sz="1500" dirty="0"/>
              <a:t>compensation </a:t>
            </a:r>
            <a:r>
              <a:rPr lang="en-CA" altLang="en-US" sz="1500" b="1" dirty="0"/>
              <a:t>costs are paid for through </a:t>
            </a:r>
            <a:r>
              <a:rPr lang="en-CA" altLang="en-US" sz="1500" b="1" dirty="0" smtClean="0"/>
              <a:t/>
            </a:r>
            <a:br>
              <a:rPr lang="en-CA" altLang="en-US" sz="1500" b="1" dirty="0" smtClean="0"/>
            </a:br>
            <a:r>
              <a:rPr lang="en-CA" altLang="en-US" sz="1500" b="1" dirty="0" smtClean="0"/>
              <a:t>employer premiums </a:t>
            </a:r>
            <a:r>
              <a:rPr lang="en-CA" altLang="en-US" sz="1500" dirty="0" smtClean="0"/>
              <a:t>(per </a:t>
            </a:r>
            <a:r>
              <a:rPr lang="en-CA" altLang="en-US" sz="1500" dirty="0"/>
              <a:t>historic </a:t>
            </a:r>
            <a:r>
              <a:rPr lang="en-CA" altLang="en-US" sz="1500" dirty="0" smtClean="0"/>
              <a:t>trade-off</a:t>
            </a:r>
            <a:r>
              <a:rPr lang="en-CA" altLang="en-US" sz="1500" dirty="0"/>
              <a:t>)</a:t>
            </a:r>
            <a:r>
              <a:rPr lang="en-CA" altLang="en-US" sz="1500" dirty="0" smtClean="0"/>
              <a:t>—not through </a:t>
            </a:r>
            <a:r>
              <a:rPr lang="en-CA" altLang="en-US" sz="1500" dirty="0"/>
              <a:t>government money or </a:t>
            </a:r>
            <a:r>
              <a:rPr lang="en-CA" altLang="en-US" sz="1500" dirty="0" smtClean="0"/>
              <a:t>worker contributions.</a:t>
            </a:r>
            <a:endParaRPr lang="en-US" altLang="en-US" sz="1500" dirty="0"/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r>
              <a:rPr lang="en-US" altLang="en-US" sz="1500" dirty="0" smtClean="0"/>
              <a:t>Claim </a:t>
            </a:r>
            <a:r>
              <a:rPr lang="en-US" altLang="en-US" sz="1500" dirty="0"/>
              <a:t>costs can have a long development </a:t>
            </a:r>
            <a:r>
              <a:rPr lang="en-US" altLang="en-US" sz="1500" dirty="0" smtClean="0"/>
              <a:t>period. </a:t>
            </a:r>
            <a:br>
              <a:rPr lang="en-US" altLang="en-US" sz="1500" dirty="0" smtClean="0"/>
            </a:br>
            <a:r>
              <a:rPr lang="en-US" altLang="en-US" sz="1500" b="1" dirty="0" smtClean="0"/>
              <a:t>On average, </a:t>
            </a:r>
            <a:r>
              <a:rPr lang="en-US" altLang="en-US" sz="1500" b="1" dirty="0"/>
              <a:t>only 25% of a claim’s </a:t>
            </a:r>
            <a:r>
              <a:rPr lang="en-US" altLang="en-US" sz="1500" b="1" dirty="0" smtClean="0"/>
              <a:t>total </a:t>
            </a:r>
            <a:r>
              <a:rPr lang="en-US" altLang="en-US" sz="1500" b="1" dirty="0"/>
              <a:t>costs are </a:t>
            </a:r>
            <a:r>
              <a:rPr lang="en-US" altLang="en-US" sz="1500" b="1" dirty="0" smtClean="0"/>
              <a:t/>
            </a:r>
            <a:br>
              <a:rPr lang="en-US" altLang="en-US" sz="1500" b="1" dirty="0" smtClean="0"/>
            </a:br>
            <a:r>
              <a:rPr lang="en-US" altLang="en-US" sz="1500" b="1" dirty="0" smtClean="0"/>
              <a:t>paid </a:t>
            </a:r>
            <a:r>
              <a:rPr lang="en-US" altLang="en-US" sz="1500" b="1" dirty="0"/>
              <a:t>in the year of </a:t>
            </a:r>
            <a:r>
              <a:rPr lang="en-US" altLang="en-US" sz="1500" b="1" dirty="0" smtClean="0"/>
              <a:t>occurrence.</a:t>
            </a:r>
            <a:endParaRPr lang="en-US" altLang="en-US" sz="1500" b="1" dirty="0"/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r>
              <a:rPr lang="en-US" altLang="en-US" sz="1500" dirty="0" smtClean="0"/>
              <a:t>Premiums </a:t>
            </a:r>
            <a:r>
              <a:rPr lang="en-US" altLang="en-US" sz="1500" dirty="0"/>
              <a:t>fund </a:t>
            </a:r>
            <a:r>
              <a:rPr lang="en-US" altLang="en-US" sz="1500" b="1" dirty="0"/>
              <a:t>current and future </a:t>
            </a:r>
            <a:r>
              <a:rPr lang="en-US" altLang="en-US" sz="1500" b="1" dirty="0" smtClean="0"/>
              <a:t>costs </a:t>
            </a:r>
            <a:r>
              <a:rPr lang="en-US" altLang="en-US" sz="1500" dirty="0"/>
              <a:t>of </a:t>
            </a:r>
            <a:r>
              <a:rPr lang="en-US" altLang="en-US" sz="1500" dirty="0" smtClean="0"/>
              <a:t>injuries.</a:t>
            </a:r>
            <a:endParaRPr lang="en-US" altLang="en-US" sz="15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00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Claim Costs Drive Your Premium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Pricing</a:t>
            </a:r>
            <a:endParaRPr lang="en-CA" sz="2300" dirty="0"/>
          </a:p>
          <a:p>
            <a:pPr>
              <a:lnSpc>
                <a:spcPct val="100000"/>
              </a:lnSpc>
            </a:pPr>
            <a:r>
              <a:rPr lang="en-US" altLang="en-US" sz="1900" dirty="0" smtClean="0"/>
              <a:t>2019 premiums = current and future costs of 2019 claims.</a:t>
            </a:r>
            <a:endParaRPr lang="en-US" altLang="en-US" sz="1900" dirty="0"/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r>
              <a:rPr lang="en-US" altLang="en-US" sz="1600" b="1" dirty="0" smtClean="0"/>
              <a:t>Claim costs drive premium rates</a:t>
            </a:r>
            <a:r>
              <a:rPr lang="en-US" altLang="en-US" sz="1600" dirty="0" smtClean="0"/>
              <a:t>.</a:t>
            </a:r>
            <a:endParaRPr lang="en-US" altLang="en-US" sz="1600" dirty="0"/>
          </a:p>
          <a:p>
            <a:pPr>
              <a:lnSpc>
                <a:spcPct val="100000"/>
              </a:lnSpc>
            </a:pPr>
            <a:r>
              <a:rPr lang="en-US" altLang="en-US" sz="1900" dirty="0" smtClean="0"/>
              <a:t>Average 2019 premium rate is $1.08/$100 of </a:t>
            </a:r>
            <a:br>
              <a:rPr lang="en-US" altLang="en-US" sz="1900" dirty="0" smtClean="0"/>
            </a:br>
            <a:r>
              <a:rPr lang="en-US" altLang="en-US" sz="1900" dirty="0" smtClean="0"/>
              <a:t>insurable earnings.</a:t>
            </a:r>
            <a:endParaRPr lang="en-US" altLang="en-US" sz="1900" dirty="0"/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600" dirty="0" smtClean="0"/>
              <a:t>Oil </a:t>
            </a:r>
            <a:r>
              <a:rPr lang="en-US" altLang="en-US" sz="1600" dirty="0"/>
              <a:t>&amp; gas well </a:t>
            </a:r>
            <a:r>
              <a:rPr lang="en-US" altLang="en-US" sz="1600" dirty="0" smtClean="0"/>
              <a:t>drilling: </a:t>
            </a:r>
            <a:r>
              <a:rPr lang="en-US" altLang="en-US" sz="1600" dirty="0">
                <a:sym typeface="Monotype Sorts" pitchFamily="2" charset="2"/>
              </a:rPr>
              <a:t>$</a:t>
            </a:r>
            <a:r>
              <a:rPr lang="en-US" altLang="en-US" sz="1600" dirty="0" smtClean="0">
                <a:sym typeface="Monotype Sorts" pitchFamily="2" charset="2"/>
              </a:rPr>
              <a:t>2.44</a:t>
            </a:r>
            <a:r>
              <a:rPr lang="en-US" altLang="en-US" sz="1600" dirty="0" smtClean="0"/>
              <a:t>/$100</a:t>
            </a:r>
            <a:endParaRPr lang="en-US" altLang="en-US" sz="1600" dirty="0"/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600" dirty="0" smtClean="0"/>
              <a:t>Universities: </a:t>
            </a:r>
            <a:r>
              <a:rPr lang="en-US" altLang="en-US" sz="1600" dirty="0" smtClean="0">
                <a:sym typeface="Monotype Sorts" pitchFamily="2" charset="2"/>
              </a:rPr>
              <a:t>$0.31/$</a:t>
            </a:r>
            <a:r>
              <a:rPr lang="en-US" altLang="en-US" sz="1600" dirty="0">
                <a:sym typeface="Monotype Sorts" pitchFamily="2" charset="2"/>
              </a:rPr>
              <a:t>100</a:t>
            </a:r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600" dirty="0" smtClean="0">
                <a:sym typeface="Monotype Sorts" pitchFamily="2" charset="2"/>
              </a:rPr>
              <a:t>Engineering: $0.17/$</a:t>
            </a:r>
            <a:r>
              <a:rPr lang="en-US" altLang="en-US" sz="1600" dirty="0">
                <a:sym typeface="Monotype Sorts" pitchFamily="2" charset="2"/>
              </a:rPr>
              <a:t>100</a:t>
            </a:r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600" dirty="0" smtClean="0">
                <a:sym typeface="Monotype Sorts" pitchFamily="2" charset="2"/>
              </a:rPr>
              <a:t>Roofing: $4.94/$</a:t>
            </a:r>
            <a:r>
              <a:rPr lang="en-US" altLang="en-US" sz="1600" dirty="0">
                <a:sym typeface="Monotype Sorts" pitchFamily="2" charset="2"/>
              </a:rPr>
              <a:t>100</a:t>
            </a:r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600" dirty="0" smtClean="0"/>
              <a:t>Logging: $3.24/$100 </a:t>
            </a:r>
            <a:r>
              <a:rPr lang="en-US" altLang="en-US" sz="1600" dirty="0"/>
              <a:t>(</a:t>
            </a:r>
            <a:r>
              <a:rPr lang="en-US" altLang="en-US" sz="1600" dirty="0" smtClean="0"/>
              <a:t>1990s: $</a:t>
            </a:r>
            <a:r>
              <a:rPr lang="en-US" altLang="en-US" sz="1600" dirty="0"/>
              <a:t>14.00/$100)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endParaRPr lang="en-US" altLang="en-US" sz="15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2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Claim Costs Drive Your Premium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000" dirty="0" smtClean="0"/>
              <a:t>Individual accountability</a:t>
            </a:r>
            <a:endParaRPr lang="en-CA" sz="2000" dirty="0"/>
          </a:p>
          <a:p>
            <a:pPr>
              <a:lnSpc>
                <a:spcPct val="100000"/>
              </a:lnSpc>
            </a:pPr>
            <a:r>
              <a:rPr lang="en-US" altLang="en-US" sz="1600" b="1" dirty="0" smtClean="0"/>
              <a:t>Premiums are determined by risk </a:t>
            </a:r>
            <a:r>
              <a:rPr lang="en-US" altLang="en-US" sz="1600" dirty="0" smtClean="0"/>
              <a:t>– the risk you are exposed to as an industry and the risk you are exposed to as an employer </a:t>
            </a:r>
            <a:br>
              <a:rPr lang="en-US" altLang="en-US" sz="1600" dirty="0" smtClean="0"/>
            </a:br>
            <a:r>
              <a:rPr lang="en-US" altLang="en-US" sz="1600" dirty="0" smtClean="0"/>
              <a:t>within that industry.</a:t>
            </a: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600" dirty="0" smtClean="0"/>
              <a:t>As </a:t>
            </a:r>
            <a:r>
              <a:rPr lang="en-US" altLang="en-US" sz="1600" dirty="0"/>
              <a:t>an employer, your rate is calculated by how your claim costs compare to your </a:t>
            </a:r>
            <a:r>
              <a:rPr lang="en-US" altLang="en-US" sz="1600" dirty="0" smtClean="0"/>
              <a:t>competitors’ </a:t>
            </a:r>
            <a:r>
              <a:rPr lang="en-US" altLang="en-US" sz="1600" dirty="0"/>
              <a:t>claim costs within your </a:t>
            </a:r>
            <a:r>
              <a:rPr lang="en-US" altLang="en-US" sz="1600" dirty="0" smtClean="0"/>
              <a:t/>
            </a:r>
            <a:br>
              <a:rPr lang="en-US" altLang="en-US" sz="1600" dirty="0" smtClean="0"/>
            </a:br>
            <a:r>
              <a:rPr lang="en-US" altLang="en-US" sz="1600" dirty="0" smtClean="0"/>
              <a:t>industry – your </a:t>
            </a:r>
            <a:r>
              <a:rPr lang="en-US" altLang="en-US" sz="1600" dirty="0"/>
              <a:t>“experience” can result in a </a:t>
            </a:r>
            <a:r>
              <a:rPr lang="en-US" altLang="en-US" sz="1600" b="1" dirty="0"/>
              <a:t>discount of up </a:t>
            </a:r>
            <a:r>
              <a:rPr lang="en-US" altLang="en-US" sz="1600" b="1" dirty="0" smtClean="0"/>
              <a:t/>
            </a:r>
            <a:br>
              <a:rPr lang="en-US" altLang="en-US" sz="1600" b="1" dirty="0" smtClean="0"/>
            </a:br>
            <a:r>
              <a:rPr lang="en-US" altLang="en-US" sz="1600" b="1" dirty="0" smtClean="0"/>
              <a:t>to </a:t>
            </a:r>
            <a:r>
              <a:rPr lang="en-US" altLang="en-US" sz="1600" b="1" dirty="0"/>
              <a:t>60% </a:t>
            </a:r>
            <a:r>
              <a:rPr lang="en-US" altLang="en-US" sz="1600" dirty="0"/>
              <a:t>or a </a:t>
            </a:r>
            <a:r>
              <a:rPr lang="en-US" altLang="en-US" sz="1600" b="1" dirty="0"/>
              <a:t>surcharge </a:t>
            </a:r>
            <a:r>
              <a:rPr lang="en-US" altLang="en-US" sz="1600" b="1" dirty="0" smtClean="0"/>
              <a:t>of as </a:t>
            </a:r>
            <a:r>
              <a:rPr lang="en-US" altLang="en-US" sz="1600" b="1" dirty="0"/>
              <a:t>much as 240</a:t>
            </a:r>
            <a:r>
              <a:rPr lang="en-US" altLang="en-US" sz="1600" b="1" dirty="0" smtClean="0"/>
              <a:t>%</a:t>
            </a:r>
            <a:r>
              <a:rPr lang="en-US" altLang="en-US" sz="1600" dirty="0" smtClean="0"/>
              <a:t>. For example:</a:t>
            </a:r>
            <a:endParaRPr lang="en-US" altLang="en-US" sz="1600" dirty="0"/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350" dirty="0" smtClean="0"/>
              <a:t>Oil &amp; gas well drilling base rate = $2.44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en-US" sz="1350" dirty="0" smtClean="0"/>
              <a:t>Maximum discount drops rate to $0.98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altLang="en-US" sz="1350" dirty="0" smtClean="0"/>
              <a:t>Maximum surcharge increases rate to $8.30</a:t>
            </a:r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en-US" sz="1350" dirty="0" smtClean="0"/>
              <a:t>Represents an </a:t>
            </a:r>
            <a:r>
              <a:rPr lang="en-US" altLang="en-US" sz="1350" b="1" dirty="0" smtClean="0"/>
              <a:t>$7.32 rate differential between best </a:t>
            </a:r>
            <a:br>
              <a:rPr lang="en-US" altLang="en-US" sz="1350" b="1" dirty="0" smtClean="0"/>
            </a:br>
            <a:r>
              <a:rPr lang="en-US" altLang="en-US" sz="1350" b="1" dirty="0" smtClean="0"/>
              <a:t>and worst performers</a:t>
            </a:r>
            <a:r>
              <a:rPr lang="en-US" altLang="en-US" sz="1350" dirty="0" smtClean="0"/>
              <a:t> in the industry.</a:t>
            </a:r>
            <a:endParaRPr lang="en-US" altLang="en-US" sz="1350" dirty="0"/>
          </a:p>
          <a:p>
            <a:pPr lvl="1">
              <a:lnSpc>
                <a:spcPct val="100000"/>
              </a:lnSpc>
              <a:spcBef>
                <a:spcPts val="300"/>
              </a:spcBef>
              <a:buFont typeface="Calibri" panose="020F0502020204030204" pitchFamily="34" charset="0"/>
              <a:buChar char="−"/>
            </a:pPr>
            <a:endParaRPr lang="en-US" altLang="en-US" sz="15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6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By </a:t>
            </a:r>
            <a:r>
              <a:rPr lang="en-CA" sz="2300" dirty="0"/>
              <a:t>the end of the presentation, you will be </a:t>
            </a:r>
            <a:r>
              <a:rPr lang="en-CA" sz="2300" dirty="0" smtClean="0"/>
              <a:t/>
            </a:r>
            <a:br>
              <a:rPr lang="en-CA" sz="2300" dirty="0" smtClean="0"/>
            </a:br>
            <a:r>
              <a:rPr lang="en-CA" sz="2300" dirty="0" smtClean="0"/>
              <a:t>able </a:t>
            </a:r>
            <a:r>
              <a:rPr lang="en-CA" sz="2300" dirty="0"/>
              <a:t>to:</a:t>
            </a:r>
          </a:p>
          <a:p>
            <a:pPr>
              <a:lnSpc>
                <a:spcPct val="100000"/>
              </a:lnSpc>
            </a:pPr>
            <a:r>
              <a:rPr lang="en-US" sz="2100" dirty="0" smtClean="0"/>
              <a:t>Explain </a:t>
            </a:r>
            <a:r>
              <a:rPr lang="en-US" sz="2100" dirty="0"/>
              <a:t>the history and funding principles of WCB.</a:t>
            </a:r>
          </a:p>
          <a:p>
            <a:pPr>
              <a:lnSpc>
                <a:spcPct val="100000"/>
              </a:lnSpc>
            </a:pPr>
            <a:r>
              <a:rPr lang="en-US" sz="2100" dirty="0"/>
              <a:t>Appraise how </a:t>
            </a:r>
            <a:r>
              <a:rPr lang="en-US" sz="2100" dirty="0" smtClean="0"/>
              <a:t>workers’ </a:t>
            </a:r>
            <a:r>
              <a:rPr lang="en-US" sz="2100" dirty="0"/>
              <a:t>compensation is administered. </a:t>
            </a:r>
          </a:p>
          <a:p>
            <a:pPr>
              <a:lnSpc>
                <a:spcPct val="100000"/>
              </a:lnSpc>
            </a:pPr>
            <a:r>
              <a:rPr lang="en-US" sz="2100" dirty="0"/>
              <a:t>Analyze the link between WCB premiums </a:t>
            </a:r>
            <a:r>
              <a:rPr lang="en-US" sz="2100" dirty="0" smtClean="0"/>
              <a:t/>
            </a:r>
            <a:br>
              <a:rPr lang="en-US" sz="2100" dirty="0" smtClean="0"/>
            </a:br>
            <a:r>
              <a:rPr lang="en-US" sz="2100" dirty="0" smtClean="0"/>
              <a:t>and </a:t>
            </a:r>
            <a:r>
              <a:rPr lang="en-US" sz="2100" dirty="0"/>
              <a:t>changing companies’ safety culture.  </a:t>
            </a:r>
          </a:p>
          <a:p>
            <a:pPr>
              <a:lnSpc>
                <a:spcPct val="100000"/>
              </a:lnSpc>
            </a:pPr>
            <a:r>
              <a:rPr lang="en-US" sz="2100" dirty="0"/>
              <a:t>Explain how WCB will apply to you in the </a:t>
            </a:r>
            <a:r>
              <a:rPr lang="en-US" sz="2100" dirty="0" smtClean="0"/>
              <a:t/>
            </a:r>
            <a:br>
              <a:rPr lang="en-US" sz="2100" dirty="0" smtClean="0"/>
            </a:br>
            <a:r>
              <a:rPr lang="en-US" sz="2100" dirty="0" smtClean="0"/>
              <a:t>future </a:t>
            </a:r>
            <a:r>
              <a:rPr lang="en-US" sz="2100" dirty="0"/>
              <a:t>as an engineer and a </a:t>
            </a:r>
            <a:r>
              <a:rPr lang="en-US" sz="2100" dirty="0" smtClean="0"/>
              <a:t>manager.</a:t>
            </a:r>
            <a:endParaRPr lang="en-US" sz="21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3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Claim Costs Drive Your Premium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100" dirty="0" smtClean="0"/>
              <a:t>The opportunity – oil &amp; gas well drilling</a:t>
            </a:r>
            <a:endParaRPr lang="en-CA" sz="2100" dirty="0"/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 smtClean="0">
                <a:sym typeface="Monotype Sorts" pitchFamily="2" charset="2"/>
              </a:rPr>
              <a:t>Payroll </a:t>
            </a:r>
            <a:r>
              <a:rPr lang="en-US" altLang="en-US" sz="1700" dirty="0">
                <a:sym typeface="Monotype Sorts" pitchFamily="2" charset="2"/>
              </a:rPr>
              <a:t>of </a:t>
            </a:r>
            <a:r>
              <a:rPr lang="en-US" altLang="en-US" sz="1700" b="1" dirty="0">
                <a:sym typeface="Monotype Sorts" pitchFamily="2" charset="2"/>
              </a:rPr>
              <a:t>$15 million</a:t>
            </a: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 smtClean="0">
                <a:sym typeface="Monotype Sorts" pitchFamily="2" charset="2"/>
              </a:rPr>
              <a:t>Base </a:t>
            </a:r>
            <a:r>
              <a:rPr lang="en-US" altLang="en-US" sz="1700" dirty="0">
                <a:sym typeface="Monotype Sorts" pitchFamily="2" charset="2"/>
              </a:rPr>
              <a:t>rate premium = </a:t>
            </a:r>
            <a:r>
              <a:rPr lang="en-US" altLang="en-US" sz="1700" dirty="0" smtClean="0">
                <a:sym typeface="Monotype Sorts" pitchFamily="2" charset="2"/>
              </a:rPr>
              <a:t>$366,000</a:t>
            </a:r>
            <a:endParaRPr lang="en-US" altLang="en-US" sz="1700" dirty="0">
              <a:sym typeface="Monotype Sorts" pitchFamily="2" charset="2"/>
            </a:endParaRP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>
                <a:sym typeface="Monotype Sorts" pitchFamily="2" charset="2"/>
              </a:rPr>
              <a:t>P</a:t>
            </a:r>
            <a:r>
              <a:rPr lang="en-US" altLang="en-US" sz="1700" dirty="0" smtClean="0">
                <a:sym typeface="Monotype Sorts" pitchFamily="2" charset="2"/>
              </a:rPr>
              <a:t>oor </a:t>
            </a:r>
            <a:r>
              <a:rPr lang="en-US" altLang="en-US" sz="1700" dirty="0">
                <a:sym typeface="Monotype Sorts" pitchFamily="2" charset="2"/>
              </a:rPr>
              <a:t>performer (240% surcharge) = $</a:t>
            </a:r>
            <a:r>
              <a:rPr lang="en-US" altLang="en-US" sz="1700" dirty="0" smtClean="0">
                <a:sym typeface="Monotype Sorts" pitchFamily="2" charset="2"/>
              </a:rPr>
              <a:t>1,245,000</a:t>
            </a:r>
            <a:endParaRPr lang="en-US" altLang="en-US" sz="1700" dirty="0">
              <a:sym typeface="Monotype Sorts" pitchFamily="2" charset="2"/>
            </a:endParaRP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>
                <a:sym typeface="Monotype Sorts" pitchFamily="2" charset="2"/>
              </a:rPr>
              <a:t>E</a:t>
            </a:r>
            <a:r>
              <a:rPr lang="en-US" altLang="en-US" sz="1700" dirty="0" smtClean="0">
                <a:sym typeface="Monotype Sorts" pitchFamily="2" charset="2"/>
              </a:rPr>
              <a:t>xceptional </a:t>
            </a:r>
            <a:r>
              <a:rPr lang="en-US" altLang="en-US" sz="1700" dirty="0">
                <a:sym typeface="Monotype Sorts" pitchFamily="2" charset="2"/>
              </a:rPr>
              <a:t>performer (60% discount) = </a:t>
            </a:r>
            <a:r>
              <a:rPr lang="en-US" altLang="en-US" sz="1700" dirty="0" smtClean="0">
                <a:sym typeface="Monotype Sorts" pitchFamily="2" charset="2"/>
              </a:rPr>
              <a:t>$147,000 </a:t>
            </a:r>
            <a:endParaRPr lang="en-US" altLang="en-US" sz="1700" dirty="0">
              <a:sym typeface="Monotype Sorts" pitchFamily="2" charset="2"/>
            </a:endParaRP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 smtClean="0">
                <a:sym typeface="Symbol" pitchFamily="18" charset="2"/>
              </a:rPr>
              <a:t>Almost </a:t>
            </a:r>
            <a:r>
              <a:rPr lang="en-US" altLang="en-US" sz="1700" dirty="0">
                <a:sym typeface="Symbol" pitchFamily="18" charset="2"/>
              </a:rPr>
              <a:t>$</a:t>
            </a:r>
            <a:r>
              <a:rPr lang="en-US" altLang="en-US" sz="1700" dirty="0" smtClean="0">
                <a:sym typeface="Symbol" pitchFamily="18" charset="2"/>
              </a:rPr>
              <a:t>1.1 </a:t>
            </a:r>
            <a:r>
              <a:rPr lang="en-US" altLang="en-US" sz="1700" dirty="0">
                <a:sym typeface="Symbol" pitchFamily="18" charset="2"/>
              </a:rPr>
              <a:t>million difference </a:t>
            </a:r>
            <a:r>
              <a:rPr lang="en-US" altLang="en-US" sz="1700" dirty="0">
                <a:sym typeface="Monotype Sorts" pitchFamily="2" charset="2"/>
              </a:rPr>
              <a:t>between companies in </a:t>
            </a:r>
            <a:r>
              <a:rPr lang="en-US" altLang="en-US" sz="1700" dirty="0" smtClean="0">
                <a:sym typeface="Monotype Sorts" pitchFamily="2" charset="2"/>
              </a:rPr>
              <a:t/>
            </a:r>
            <a:br>
              <a:rPr lang="en-US" altLang="en-US" sz="1700" dirty="0" smtClean="0">
                <a:sym typeface="Monotype Sorts" pitchFamily="2" charset="2"/>
              </a:rPr>
            </a:br>
            <a:r>
              <a:rPr lang="en-US" altLang="en-US" sz="1700" dirty="0" smtClean="0">
                <a:sym typeface="Monotype Sorts" pitchFamily="2" charset="2"/>
              </a:rPr>
              <a:t>premiums.</a:t>
            </a:r>
            <a:endParaRPr lang="en-US" altLang="en-US" sz="1700" dirty="0">
              <a:sym typeface="Monotype Sorts" pitchFamily="2" charset="2"/>
            </a:endParaRP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en-US" altLang="en-US" sz="1700" dirty="0" smtClean="0">
                <a:sym typeface="Monotype Sorts" pitchFamily="2" charset="2"/>
              </a:rPr>
              <a:t>At </a:t>
            </a:r>
            <a:r>
              <a:rPr lang="en-US" altLang="en-US" sz="1700" dirty="0">
                <a:sym typeface="Monotype Sorts" pitchFamily="2" charset="2"/>
              </a:rPr>
              <a:t>a 10% profit margin, </a:t>
            </a:r>
            <a:r>
              <a:rPr lang="en-US" altLang="en-US" sz="1700" b="1" dirty="0">
                <a:sym typeface="Monotype Sorts" pitchFamily="2" charset="2"/>
              </a:rPr>
              <a:t>the poor performer needs </a:t>
            </a:r>
            <a:r>
              <a:rPr lang="en-US" altLang="en-US" sz="1700" b="1" dirty="0" smtClean="0">
                <a:sym typeface="Monotype Sorts" pitchFamily="2" charset="2"/>
              </a:rPr>
              <a:t/>
            </a:r>
            <a:br>
              <a:rPr lang="en-US" altLang="en-US" sz="1700" b="1" dirty="0" smtClean="0">
                <a:sym typeface="Monotype Sorts" pitchFamily="2" charset="2"/>
              </a:rPr>
            </a:br>
            <a:r>
              <a:rPr lang="en-US" altLang="en-US" sz="1700" b="1" dirty="0" smtClean="0">
                <a:sym typeface="Monotype Sorts" pitchFamily="2" charset="2"/>
              </a:rPr>
              <a:t>to </a:t>
            </a:r>
            <a:r>
              <a:rPr lang="en-US" altLang="en-US" sz="1700" b="1" dirty="0">
                <a:sym typeface="Monotype Sorts" pitchFamily="2" charset="2"/>
              </a:rPr>
              <a:t>generate an additional $</a:t>
            </a:r>
            <a:r>
              <a:rPr lang="en-US" altLang="en-US" sz="1700" b="1" dirty="0" smtClean="0">
                <a:sym typeface="Monotype Sorts" pitchFamily="2" charset="2"/>
              </a:rPr>
              <a:t>11 </a:t>
            </a:r>
            <a:r>
              <a:rPr lang="en-US" altLang="en-US" sz="1700" b="1" dirty="0">
                <a:sym typeface="Monotype Sorts" pitchFamily="2" charset="2"/>
              </a:rPr>
              <a:t>million in contracts </a:t>
            </a:r>
            <a:r>
              <a:rPr lang="en-US" altLang="en-US" sz="1700" b="1" dirty="0" smtClean="0">
                <a:sym typeface="Monotype Sorts" pitchFamily="2" charset="2"/>
              </a:rPr>
              <a:t/>
            </a:r>
            <a:br>
              <a:rPr lang="en-US" altLang="en-US" sz="1700" b="1" dirty="0" smtClean="0">
                <a:sym typeface="Monotype Sorts" pitchFamily="2" charset="2"/>
              </a:rPr>
            </a:br>
            <a:r>
              <a:rPr lang="en-US" altLang="en-US" sz="1700" dirty="0" smtClean="0">
                <a:sym typeface="Monotype Sorts" pitchFamily="2" charset="2"/>
              </a:rPr>
              <a:t>just </a:t>
            </a:r>
            <a:r>
              <a:rPr lang="en-US" altLang="en-US" sz="1700" dirty="0">
                <a:sym typeface="Monotype Sorts" pitchFamily="2" charset="2"/>
              </a:rPr>
              <a:t>to offset premium </a:t>
            </a:r>
            <a:r>
              <a:rPr lang="en-US" altLang="en-US" sz="1700" dirty="0" smtClean="0">
                <a:sym typeface="Monotype Sorts" pitchFamily="2" charset="2"/>
              </a:rPr>
              <a:t>difference.</a:t>
            </a:r>
            <a:endParaRPr lang="en-US" altLang="en-US" sz="1700" dirty="0">
              <a:sym typeface="Monotype Sorts" pitchFamily="2" charset="2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8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Disability Benefits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How claims are created</a:t>
            </a:r>
            <a:endParaRPr lang="en-CA" sz="2300" dirty="0"/>
          </a:p>
          <a:p>
            <a:pPr marL="514350" indent="-514350">
              <a:spcBef>
                <a:spcPts val="1200"/>
              </a:spcBef>
              <a:spcAft>
                <a:spcPts val="600"/>
              </a:spcAft>
              <a:buSzPct val="130000"/>
              <a:buFont typeface="+mj-lt"/>
              <a:buAutoNum type="arabicPeriod"/>
            </a:pPr>
            <a:r>
              <a:rPr lang="en-US" sz="2000" dirty="0" smtClean="0">
                <a:latin typeface="Calibri" pitchFamily="34" charset="0"/>
                <a:cs typeface="Calibri" pitchFamily="34" charset="0"/>
              </a:rPr>
              <a:t>There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needs to be an </a:t>
            </a:r>
            <a:r>
              <a:rPr lang="en-US" sz="2000" b="1" dirty="0">
                <a:latin typeface="Calibri" pitchFamily="34" charset="0"/>
                <a:cs typeface="Calibri" pitchFamily="34" charset="0"/>
              </a:rPr>
              <a:t>employer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,</a:t>
            </a:r>
          </a:p>
          <a:p>
            <a:pPr marL="514350" indent="-514350">
              <a:spcAft>
                <a:spcPts val="600"/>
              </a:spcAft>
              <a:buSzPct val="130000"/>
              <a:buFont typeface="+mj-lt"/>
              <a:buAutoNum type="arabicPeriod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There needs to be a </a:t>
            </a:r>
            <a:r>
              <a:rPr lang="en-US" sz="2000" b="1" dirty="0">
                <a:latin typeface="Calibri" pitchFamily="34" charset="0"/>
                <a:cs typeface="Calibri" pitchFamily="34" charset="0"/>
              </a:rPr>
              <a:t>worker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,</a:t>
            </a:r>
          </a:p>
          <a:p>
            <a:pPr marL="514350" indent="-514350">
              <a:spcAft>
                <a:spcPts val="600"/>
              </a:spcAft>
              <a:buSzPct val="130000"/>
              <a:buFont typeface="+mj-lt"/>
              <a:buAutoNum type="arabicPeriod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There needs to be an </a:t>
            </a:r>
            <a:r>
              <a:rPr lang="en-US" sz="2000" b="1" dirty="0">
                <a:latin typeface="Calibri" pitchFamily="34" charset="0"/>
                <a:cs typeface="Calibri" pitchFamily="34" charset="0"/>
              </a:rPr>
              <a:t>accident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, and</a:t>
            </a:r>
          </a:p>
          <a:p>
            <a:pPr marL="514350" indent="-514350">
              <a:buSzPct val="130000"/>
              <a:buFont typeface="+mj-lt"/>
              <a:buAutoNum type="arabicPeriod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There needs to be an </a:t>
            </a:r>
            <a:r>
              <a:rPr lang="en-US" sz="2000" b="1" dirty="0">
                <a:latin typeface="Calibri" pitchFamily="34" charset="0"/>
                <a:cs typeface="Calibri" pitchFamily="34" charset="0"/>
              </a:rPr>
              <a:t>injury</a:t>
            </a:r>
            <a:r>
              <a:rPr lang="en-US" sz="2000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Disability Benefits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100" dirty="0" smtClean="0"/>
              <a:t>Once a claim is created, WCB…</a:t>
            </a:r>
            <a:endParaRPr lang="en-CA" sz="2100" dirty="0"/>
          </a:p>
          <a:p>
            <a:pPr marL="228600" lvl="1">
              <a:lnSpc>
                <a:spcPct val="100000"/>
              </a:lnSpc>
              <a:spcBef>
                <a:spcPts val="800"/>
              </a:spcBef>
              <a:buSzPct val="100000"/>
            </a:pPr>
            <a:r>
              <a:rPr lang="en-US" sz="1700" dirty="0" smtClean="0"/>
              <a:t>Adjudicates </a:t>
            </a:r>
            <a:r>
              <a:rPr lang="en-US" sz="1700" dirty="0"/>
              <a:t>whether the accident arose out of employment (at work and because of work), and</a:t>
            </a:r>
          </a:p>
          <a:p>
            <a:pPr marL="228600" lvl="1">
              <a:lnSpc>
                <a:spcPct val="100000"/>
              </a:lnSpc>
              <a:spcBef>
                <a:spcPts val="800"/>
              </a:spcBef>
              <a:buSzPct val="100000"/>
            </a:pPr>
            <a:r>
              <a:rPr lang="en-US" sz="1700" dirty="0"/>
              <a:t>Determines what injuries/conditions we </a:t>
            </a:r>
            <a:r>
              <a:rPr lang="en-US" sz="1700" dirty="0" smtClean="0"/>
              <a:t>are accepting </a:t>
            </a:r>
            <a:r>
              <a:rPr lang="en-US" sz="1700" dirty="0"/>
              <a:t>as </a:t>
            </a:r>
            <a:r>
              <a:rPr lang="en-US" sz="1700" dirty="0" smtClean="0"/>
              <a:t/>
            </a:r>
            <a:br>
              <a:rPr lang="en-US" sz="1700" dirty="0" smtClean="0"/>
            </a:br>
            <a:r>
              <a:rPr lang="en-US" sz="1700" dirty="0" smtClean="0"/>
              <a:t>work </a:t>
            </a:r>
            <a:r>
              <a:rPr lang="en-US" sz="1700" dirty="0"/>
              <a:t>related.</a:t>
            </a:r>
          </a:p>
          <a:p>
            <a:pPr marL="228600" lvl="1">
              <a:lnSpc>
                <a:spcPct val="100000"/>
              </a:lnSpc>
              <a:spcBef>
                <a:spcPts val="800"/>
              </a:spcBef>
              <a:buSzPct val="100000"/>
            </a:pPr>
            <a:r>
              <a:rPr lang="en-CA" sz="1700" dirty="0" smtClean="0"/>
              <a:t>Sound </a:t>
            </a:r>
            <a:r>
              <a:rPr lang="en-CA" sz="1700" dirty="0"/>
              <a:t>straightforward</a:t>
            </a:r>
            <a:r>
              <a:rPr lang="en-CA" sz="1700" dirty="0" smtClean="0"/>
              <a:t>?</a:t>
            </a:r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400" dirty="0" smtClean="0"/>
              <a:t>Picks </a:t>
            </a:r>
            <a:r>
              <a:rPr lang="en-CA" sz="1400" dirty="0"/>
              <a:t>up a box weighing 25 lbs and strains back – covered?</a:t>
            </a:r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400" dirty="0"/>
              <a:t>What if the worker is 75 years old and </a:t>
            </a:r>
            <a:r>
              <a:rPr lang="en-CA" sz="1400" dirty="0" smtClean="0"/>
              <a:t>semi-retired</a:t>
            </a:r>
            <a:r>
              <a:rPr lang="en-CA" sz="1400" dirty="0"/>
              <a:t>?</a:t>
            </a:r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400" dirty="0"/>
              <a:t>What if the worker has </a:t>
            </a:r>
            <a:r>
              <a:rPr lang="en-CA" sz="1400" dirty="0" smtClean="0"/>
              <a:t>four </a:t>
            </a:r>
            <a:r>
              <a:rPr lang="en-CA" sz="1400" dirty="0"/>
              <a:t>prior back surgeries and a </a:t>
            </a:r>
            <a:r>
              <a:rPr lang="en-CA" sz="1400" dirty="0" smtClean="0"/>
              <a:t/>
            </a:r>
            <a:br>
              <a:rPr lang="en-CA" sz="1400" dirty="0" smtClean="0"/>
            </a:br>
            <a:r>
              <a:rPr lang="en-CA" sz="1400" dirty="0" smtClean="0"/>
              <a:t>history </a:t>
            </a:r>
            <a:r>
              <a:rPr lang="en-CA" sz="1400" dirty="0"/>
              <a:t>of severe back problems?</a:t>
            </a:r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400" dirty="0"/>
              <a:t>What if the worker was just on a temp contract for </a:t>
            </a:r>
            <a:r>
              <a:rPr lang="en-CA" sz="1400" dirty="0" smtClean="0"/>
              <a:t/>
            </a:r>
            <a:br>
              <a:rPr lang="en-CA" sz="1400" dirty="0" smtClean="0"/>
            </a:br>
            <a:r>
              <a:rPr lang="en-CA" sz="1400" dirty="0" smtClean="0"/>
              <a:t>the </a:t>
            </a:r>
            <a:r>
              <a:rPr lang="en-CA" sz="1400" dirty="0"/>
              <a:t>day?</a:t>
            </a:r>
            <a:endParaRPr lang="en-US" sz="1400" dirty="0"/>
          </a:p>
          <a:p>
            <a:pPr marL="742950" lvl="2" indent="-285750">
              <a:lnSpc>
                <a:spcPct val="100000"/>
              </a:lnSpc>
              <a:spcBef>
                <a:spcPts val="1000"/>
              </a:spcBef>
              <a:buSzPct val="100000"/>
              <a:buFont typeface="Calibri" panose="020F0502020204030204" pitchFamily="34" charset="0"/>
              <a:buChar char="−"/>
            </a:pPr>
            <a:endParaRPr lang="en-US" altLang="en-US" sz="14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10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Disability Benefits – Temporary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100" dirty="0" smtClean="0"/>
              <a:t>Compensation</a:t>
            </a:r>
            <a:endParaRPr lang="en-CA" sz="2100" dirty="0"/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US" altLang="en-US" sz="1600" dirty="0" smtClean="0"/>
              <a:t>Based </a:t>
            </a:r>
            <a:r>
              <a:rPr lang="en-US" altLang="en-US" sz="1600" dirty="0"/>
              <a:t>on </a:t>
            </a:r>
            <a:r>
              <a:rPr lang="en-US" altLang="en-US" sz="1600" b="1" dirty="0"/>
              <a:t>90% of net earnings </a:t>
            </a:r>
            <a:r>
              <a:rPr lang="en-US" altLang="en-US" sz="1600" dirty="0"/>
              <a:t>(pre-accident) – there is no cap.</a:t>
            </a:r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US" altLang="en-US" sz="1600" dirty="0"/>
              <a:t>B</a:t>
            </a:r>
            <a:r>
              <a:rPr lang="en-US" altLang="en-US" sz="1600" dirty="0" smtClean="0"/>
              <a:t>enefits </a:t>
            </a:r>
            <a:r>
              <a:rPr lang="en-US" altLang="en-US" sz="1600" dirty="0"/>
              <a:t>are </a:t>
            </a:r>
            <a:r>
              <a:rPr lang="en-US" altLang="en-US" sz="1600" b="1" dirty="0" smtClean="0"/>
              <a:t>tax-exempt </a:t>
            </a:r>
            <a:r>
              <a:rPr lang="en-US" altLang="en-US" sz="1600" b="1" dirty="0"/>
              <a:t>and indexed </a:t>
            </a:r>
            <a:r>
              <a:rPr lang="en-US" altLang="en-US" sz="1600" dirty="0"/>
              <a:t>(to the Alberta </a:t>
            </a:r>
            <a:r>
              <a:rPr lang="en-US" altLang="en-US" sz="1600" dirty="0" smtClean="0"/>
              <a:t>CPI) </a:t>
            </a:r>
            <a:r>
              <a:rPr lang="en-US" altLang="en-US" sz="1600" dirty="0"/>
              <a:t>if they run over several years.</a:t>
            </a:r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CA" altLang="en-US" sz="1600" dirty="0"/>
              <a:t>Benefits can be </a:t>
            </a:r>
            <a:r>
              <a:rPr lang="en-CA" altLang="en-US" sz="1600" b="1" dirty="0"/>
              <a:t>paid for as long as your disability lasts </a:t>
            </a:r>
            <a:r>
              <a:rPr lang="en-CA" altLang="en-US" sz="1600" dirty="0"/>
              <a:t>–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sz="1600" dirty="0" smtClean="0"/>
              <a:t>benefits </a:t>
            </a:r>
            <a:r>
              <a:rPr lang="en-CA" altLang="en-US" sz="1600" dirty="0"/>
              <a:t>are reduced if you are earning employment </a:t>
            </a:r>
            <a:r>
              <a:rPr lang="en-CA" altLang="en-US" sz="1600" dirty="0" smtClean="0"/>
              <a:t>income.</a:t>
            </a:r>
            <a:endParaRPr lang="en-CA" altLang="en-US" sz="1600" dirty="0"/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CA" altLang="en-US" sz="1600" dirty="0"/>
              <a:t>Key focus:  </a:t>
            </a:r>
            <a:r>
              <a:rPr lang="en-CA" altLang="en-US" sz="1600" b="1" dirty="0"/>
              <a:t>Modified work </a:t>
            </a:r>
            <a:r>
              <a:rPr lang="en-CA" altLang="en-US" sz="1600" dirty="0"/>
              <a:t>is the best way to reduce </a:t>
            </a:r>
            <a:r>
              <a:rPr lang="en-CA" altLang="en-US" sz="1600" dirty="0" smtClean="0"/>
              <a:t/>
            </a:r>
            <a:br>
              <a:rPr lang="en-CA" altLang="en-US" sz="1600" dirty="0" smtClean="0"/>
            </a:br>
            <a:r>
              <a:rPr lang="en-CA" altLang="en-US" sz="1600" dirty="0" smtClean="0"/>
              <a:t>disability </a:t>
            </a:r>
            <a:r>
              <a:rPr lang="en-CA" altLang="en-US" sz="1600" dirty="0"/>
              <a:t>time </a:t>
            </a:r>
            <a:r>
              <a:rPr lang="en-CA" altLang="en-US" sz="1600" dirty="0" smtClean="0"/>
              <a:t>and reduce </a:t>
            </a:r>
            <a:r>
              <a:rPr lang="en-CA" altLang="en-US" sz="1600" dirty="0"/>
              <a:t>claim </a:t>
            </a:r>
            <a:r>
              <a:rPr lang="en-CA" altLang="en-US" sz="1600" dirty="0" smtClean="0"/>
              <a:t>costs at the same time.</a:t>
            </a:r>
            <a:endParaRPr lang="en-CA" altLang="en-US" sz="16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en-US" sz="2100" dirty="0"/>
              <a:t>Medical aid</a:t>
            </a:r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US" altLang="en-US" sz="1600" dirty="0" smtClean="0"/>
              <a:t>Paid </a:t>
            </a:r>
            <a:r>
              <a:rPr lang="en-US" altLang="en-US" sz="1600" dirty="0"/>
              <a:t>by WCB not AHC – workers’ compensation </a:t>
            </a:r>
            <a:r>
              <a:rPr lang="en-US" altLang="en-US" sz="1600" dirty="0" smtClean="0"/>
              <a:t>claims</a:t>
            </a:r>
            <a:br>
              <a:rPr lang="en-US" altLang="en-US" sz="1600" dirty="0" smtClean="0"/>
            </a:br>
            <a:r>
              <a:rPr lang="en-US" altLang="en-US" sz="1600" dirty="0" smtClean="0"/>
              <a:t>do not fall </a:t>
            </a:r>
            <a:r>
              <a:rPr lang="en-US" altLang="en-US" sz="1600" dirty="0"/>
              <a:t>under the </a:t>
            </a:r>
            <a:r>
              <a:rPr lang="en-US" altLang="en-US" sz="1600" i="1" dirty="0"/>
              <a:t>Canada Health </a:t>
            </a:r>
            <a:r>
              <a:rPr lang="en-US" altLang="en-US" sz="1600" i="1" dirty="0" smtClean="0"/>
              <a:t>Act.</a:t>
            </a:r>
            <a:endParaRPr lang="en-US" altLang="en-US" sz="14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6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Disability Benefits – Permanent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000" dirty="0" smtClean="0"/>
              <a:t>Permanent disability compensation</a:t>
            </a:r>
            <a:endParaRPr lang="en-CA" sz="2000" dirty="0"/>
          </a:p>
          <a:p>
            <a:pPr marL="228600" lvl="1"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en-US" altLang="en-US" sz="1700" dirty="0" smtClean="0"/>
              <a:t>Non-economic </a:t>
            </a:r>
            <a:r>
              <a:rPr lang="en-US" altLang="en-US" sz="1700" dirty="0"/>
              <a:t>loss payment</a:t>
            </a:r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altLang="en-US" sz="1300" dirty="0" smtClean="0"/>
              <a:t>Maximum </a:t>
            </a:r>
            <a:r>
              <a:rPr lang="en-US" altLang="en-US" sz="1300" dirty="0"/>
              <a:t>$</a:t>
            </a:r>
            <a:r>
              <a:rPr lang="en-US" altLang="en-US" sz="1300" dirty="0" smtClean="0"/>
              <a:t>92,959.81 </a:t>
            </a:r>
            <a:r>
              <a:rPr lang="en-US" altLang="en-US" sz="1300" dirty="0"/>
              <a:t>(</a:t>
            </a:r>
            <a:r>
              <a:rPr lang="en-US" altLang="en-US" sz="1300" dirty="0" smtClean="0"/>
              <a:t>2019).</a:t>
            </a:r>
            <a:endParaRPr lang="en-US" altLang="en-US" sz="1300" dirty="0"/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altLang="en-US" sz="1300" dirty="0"/>
              <a:t>B</a:t>
            </a:r>
            <a:r>
              <a:rPr lang="en-US" altLang="en-US" sz="1300" dirty="0" smtClean="0"/>
              <a:t>ased </a:t>
            </a:r>
            <a:r>
              <a:rPr lang="en-US" altLang="en-US" sz="1300" dirty="0"/>
              <a:t>on clinical impairment (loss of range of motion, strength </a:t>
            </a:r>
            <a:r>
              <a:rPr lang="en-US" altLang="en-US" sz="1300" dirty="0" smtClean="0"/>
              <a:t>or </a:t>
            </a:r>
            <a:r>
              <a:rPr lang="en-US" altLang="en-US" sz="1300" dirty="0"/>
              <a:t>part </a:t>
            </a:r>
            <a:r>
              <a:rPr lang="en-US" altLang="en-US" sz="1300" dirty="0" smtClean="0"/>
              <a:t/>
            </a:r>
            <a:br>
              <a:rPr lang="en-US" altLang="en-US" sz="1300" dirty="0" smtClean="0"/>
            </a:br>
            <a:r>
              <a:rPr lang="en-US" altLang="en-US" sz="1300" dirty="0" smtClean="0"/>
              <a:t>of </a:t>
            </a:r>
            <a:r>
              <a:rPr lang="en-US" altLang="en-US" sz="1300" dirty="0"/>
              <a:t>body</a:t>
            </a:r>
            <a:r>
              <a:rPr lang="en-US" altLang="en-US" sz="1300" dirty="0" smtClean="0"/>
              <a:t>).</a:t>
            </a:r>
            <a:endParaRPr lang="en-US" altLang="en-US" sz="1300" dirty="0"/>
          </a:p>
          <a:p>
            <a:pPr marL="228600" lvl="1">
              <a:lnSpc>
                <a:spcPct val="100000"/>
              </a:lnSpc>
              <a:spcBef>
                <a:spcPts val="1000"/>
              </a:spcBef>
              <a:buSzPct val="100000"/>
            </a:pPr>
            <a:r>
              <a:rPr lang="en-US" altLang="en-US" sz="1700" dirty="0" smtClean="0"/>
              <a:t>Economic </a:t>
            </a:r>
            <a:r>
              <a:rPr lang="en-US" altLang="en-US" sz="1700" dirty="0"/>
              <a:t>loss payment</a:t>
            </a:r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altLang="en-US" sz="1300" dirty="0"/>
              <a:t>After we have helped someone recover as much as we </a:t>
            </a:r>
            <a:r>
              <a:rPr lang="en-US" altLang="en-US" sz="1300" dirty="0" smtClean="0"/>
              <a:t>can and </a:t>
            </a:r>
            <a:br>
              <a:rPr lang="en-US" altLang="en-US" sz="1300" dirty="0" smtClean="0"/>
            </a:br>
            <a:r>
              <a:rPr lang="en-US" altLang="en-US" sz="1300" dirty="0" smtClean="0"/>
              <a:t>after </a:t>
            </a:r>
            <a:r>
              <a:rPr lang="en-US" altLang="en-US" sz="1300" dirty="0"/>
              <a:t>we have explored retraining options and all </a:t>
            </a:r>
            <a:r>
              <a:rPr lang="en-US" altLang="en-US" sz="1300" dirty="0" smtClean="0"/>
              <a:t>modified work </a:t>
            </a:r>
            <a:br>
              <a:rPr lang="en-US" altLang="en-US" sz="1300" dirty="0" smtClean="0"/>
            </a:br>
            <a:r>
              <a:rPr lang="en-US" altLang="en-US" sz="1300" dirty="0" smtClean="0"/>
              <a:t>options</a:t>
            </a:r>
            <a:r>
              <a:rPr lang="en-US" altLang="en-US" sz="1300" dirty="0"/>
              <a:t>, we assess someone’s ability to </a:t>
            </a:r>
            <a:r>
              <a:rPr lang="en-US" altLang="en-US" sz="1300" dirty="0" smtClean="0"/>
              <a:t>earn </a:t>
            </a:r>
            <a:r>
              <a:rPr lang="en-US" altLang="en-US" sz="1300" dirty="0"/>
              <a:t>an </a:t>
            </a:r>
            <a:r>
              <a:rPr lang="en-US" altLang="en-US" sz="1300" dirty="0" smtClean="0"/>
              <a:t>income given </a:t>
            </a:r>
            <a:br>
              <a:rPr lang="en-US" altLang="en-US" sz="1300" dirty="0" smtClean="0"/>
            </a:br>
            <a:r>
              <a:rPr lang="en-US" altLang="en-US" sz="1300" dirty="0" smtClean="0"/>
              <a:t>their </a:t>
            </a:r>
            <a:r>
              <a:rPr lang="en-US" altLang="en-US" sz="1300" dirty="0"/>
              <a:t>injury and </a:t>
            </a:r>
            <a:r>
              <a:rPr lang="en-US" altLang="en-US" sz="1300" dirty="0" smtClean="0"/>
              <a:t>abilities.</a:t>
            </a:r>
            <a:endParaRPr lang="en-US" altLang="en-US" sz="1300" dirty="0"/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altLang="en-US" sz="1300" dirty="0"/>
              <a:t>If their ability to earn an income is less, they become </a:t>
            </a:r>
            <a:r>
              <a:rPr lang="en-US" altLang="en-US" sz="1300" dirty="0" smtClean="0"/>
              <a:t>eligible </a:t>
            </a:r>
            <a:br>
              <a:rPr lang="en-US" altLang="en-US" sz="1300" dirty="0" smtClean="0"/>
            </a:br>
            <a:r>
              <a:rPr lang="en-US" altLang="en-US" sz="1300" dirty="0" smtClean="0"/>
              <a:t>for </a:t>
            </a:r>
            <a:r>
              <a:rPr lang="en-US" altLang="en-US" sz="1300" dirty="0"/>
              <a:t>a </a:t>
            </a:r>
            <a:r>
              <a:rPr lang="en-US" altLang="en-US" sz="1300" dirty="0" smtClean="0"/>
              <a:t>long-term wage loss, </a:t>
            </a:r>
            <a:r>
              <a:rPr lang="en-US" altLang="en-US" sz="1300" dirty="0"/>
              <a:t>which is paid </a:t>
            </a:r>
            <a:r>
              <a:rPr lang="en-US" altLang="en-US" sz="1300" dirty="0" smtClean="0"/>
              <a:t>monthly and </a:t>
            </a:r>
            <a:r>
              <a:rPr lang="en-US" altLang="en-US" sz="1300" dirty="0"/>
              <a:t>is </a:t>
            </a:r>
            <a:r>
              <a:rPr lang="en-US" altLang="en-US" sz="1300" dirty="0" smtClean="0"/>
              <a:t/>
            </a:r>
            <a:br>
              <a:rPr lang="en-US" altLang="en-US" sz="1300" dirty="0" smtClean="0"/>
            </a:br>
            <a:r>
              <a:rPr lang="en-US" altLang="en-US" sz="1300" dirty="0" smtClean="0"/>
              <a:t>based </a:t>
            </a:r>
            <a:r>
              <a:rPr lang="en-US" altLang="en-US" sz="1300" dirty="0"/>
              <a:t>on 90% of the difference </a:t>
            </a:r>
            <a:r>
              <a:rPr lang="en-US" altLang="en-US" sz="1300" dirty="0" smtClean="0"/>
              <a:t>between </a:t>
            </a:r>
            <a:r>
              <a:rPr lang="en-US" altLang="en-US" sz="1300" dirty="0"/>
              <a:t>what </a:t>
            </a:r>
            <a:r>
              <a:rPr lang="en-US" altLang="en-US" sz="1300" dirty="0" smtClean="0"/>
              <a:t>they </a:t>
            </a:r>
            <a:br>
              <a:rPr lang="en-US" altLang="en-US" sz="1300" dirty="0" smtClean="0"/>
            </a:br>
            <a:r>
              <a:rPr lang="en-US" altLang="en-US" sz="1300" dirty="0" smtClean="0"/>
              <a:t>earned </a:t>
            </a:r>
            <a:r>
              <a:rPr lang="en-US" altLang="en-US" sz="1300" dirty="0"/>
              <a:t>before getting hurt </a:t>
            </a:r>
            <a:r>
              <a:rPr lang="en-US" altLang="en-US" sz="1300" dirty="0" smtClean="0"/>
              <a:t>versus </a:t>
            </a:r>
            <a:r>
              <a:rPr lang="en-US" altLang="en-US" sz="1300" dirty="0"/>
              <a:t>what they are </a:t>
            </a:r>
            <a:r>
              <a:rPr lang="en-US" altLang="en-US" sz="1300" dirty="0" smtClean="0"/>
              <a:t>capable </a:t>
            </a:r>
            <a:br>
              <a:rPr lang="en-US" altLang="en-US" sz="1300" dirty="0" smtClean="0"/>
            </a:br>
            <a:r>
              <a:rPr lang="en-US" altLang="en-US" sz="1300" dirty="0" smtClean="0"/>
              <a:t>of </a:t>
            </a:r>
            <a:r>
              <a:rPr lang="en-US" altLang="en-US" sz="1300" dirty="0"/>
              <a:t>earning </a:t>
            </a:r>
            <a:r>
              <a:rPr lang="en-US" altLang="en-US" sz="1300" dirty="0" smtClean="0"/>
              <a:t>post-accident.</a:t>
            </a:r>
            <a:endParaRPr lang="en-US" altLang="en-US" sz="13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9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Disability Benefits – Recent Changes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300" dirty="0" smtClean="0"/>
              <a:t>Obligation </a:t>
            </a:r>
            <a:r>
              <a:rPr lang="en-US" sz="2300" dirty="0"/>
              <a:t>to r</a:t>
            </a:r>
            <a:r>
              <a:rPr lang="en-US" sz="2300" dirty="0" smtClean="0"/>
              <a:t>einstate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dirty="0" smtClean="0"/>
              <a:t>Employers </a:t>
            </a:r>
            <a:r>
              <a:rPr lang="en-US" sz="2000" b="1" dirty="0"/>
              <a:t>must return injured workers to their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pre-accident </a:t>
            </a:r>
            <a:r>
              <a:rPr lang="en-US" sz="2000" b="1" dirty="0"/>
              <a:t>job</a:t>
            </a:r>
            <a:r>
              <a:rPr lang="en-US" sz="2000" dirty="0"/>
              <a:t>, or an equivalent unless there is undue hardship.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2300" dirty="0"/>
              <a:t>Employment h</a:t>
            </a:r>
            <a:r>
              <a:rPr lang="en-US" sz="2300" dirty="0" smtClean="0"/>
              <a:t>ealth benefits </a:t>
            </a:r>
            <a:endParaRPr lang="en-US" sz="23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b="1" dirty="0"/>
              <a:t>E</a:t>
            </a:r>
            <a:r>
              <a:rPr lang="en-US" sz="2000" b="1" dirty="0" smtClean="0"/>
              <a:t>mployers </a:t>
            </a:r>
            <a:r>
              <a:rPr lang="en-US" sz="2000" b="1" dirty="0"/>
              <a:t>must keep workers on health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benefits </a:t>
            </a:r>
            <a:r>
              <a:rPr lang="en-US" sz="2000" dirty="0"/>
              <a:t>provided by their companies for up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to </a:t>
            </a:r>
            <a:r>
              <a:rPr lang="en-US" sz="2000" dirty="0"/>
              <a:t>one year after the accident.</a:t>
            </a:r>
            <a:r>
              <a:rPr lang="en-US" sz="2100" dirty="0"/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06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Menti Question #2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Why </a:t>
            </a:r>
            <a:r>
              <a:rPr lang="en-US" sz="2400" dirty="0"/>
              <a:t>is what we’re discussing today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applicable </a:t>
            </a:r>
            <a:r>
              <a:rPr lang="en-US" sz="2400" dirty="0"/>
              <a:t>to you as an engineer or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manager </a:t>
            </a:r>
            <a:r>
              <a:rPr lang="en-US" sz="2400" dirty="0"/>
              <a:t>in the future?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3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63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What This Means to You…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300" dirty="0" smtClean="0"/>
              <a:t>As an engineer and a manager: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b="1" dirty="0" smtClean="0"/>
              <a:t>You </a:t>
            </a:r>
            <a:r>
              <a:rPr lang="en-US" sz="2000" b="1" dirty="0"/>
              <a:t>are accountable </a:t>
            </a:r>
            <a:r>
              <a:rPr lang="en-US" sz="2000" dirty="0"/>
              <a:t>for the workers you </a:t>
            </a:r>
            <a:r>
              <a:rPr lang="en-US" sz="2000" dirty="0" smtClean="0"/>
              <a:t>manage.</a:t>
            </a:r>
            <a:endParaRPr lang="en-US" sz="2000" dirty="0"/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sz="1700" dirty="0" smtClean="0"/>
              <a:t>You must </a:t>
            </a:r>
            <a:r>
              <a:rPr lang="en-US" sz="1700" dirty="0"/>
              <a:t>demonstrate due diligence in all </a:t>
            </a:r>
            <a:r>
              <a:rPr lang="en-US" sz="1700" dirty="0" smtClean="0"/>
              <a:t>activities.</a:t>
            </a:r>
            <a:endParaRPr lang="en-US" sz="1700" dirty="0"/>
          </a:p>
          <a:p>
            <a:pPr>
              <a:lnSpc>
                <a:spcPct val="100000"/>
              </a:lnSpc>
            </a:pPr>
            <a:r>
              <a:rPr lang="en-US" sz="2000" b="1" dirty="0"/>
              <a:t>You have a chance to influence </a:t>
            </a:r>
            <a:r>
              <a:rPr lang="en-US" sz="2000" dirty="0"/>
              <a:t>and </a:t>
            </a:r>
            <a:r>
              <a:rPr lang="en-US" sz="2000" dirty="0" smtClean="0"/>
              <a:t>impact…</a:t>
            </a:r>
            <a:endParaRPr lang="en-US" sz="2000" dirty="0"/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sz="1700" dirty="0" smtClean="0"/>
              <a:t>The design </a:t>
            </a:r>
            <a:r>
              <a:rPr lang="en-US" sz="1700" dirty="0"/>
              <a:t>and structure of </a:t>
            </a:r>
            <a:r>
              <a:rPr lang="en-US" sz="1700" dirty="0" smtClean="0"/>
              <a:t>projects.</a:t>
            </a:r>
            <a:endParaRPr lang="en-US" sz="1700" dirty="0"/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sz="1700" dirty="0"/>
              <a:t>Safety in the </a:t>
            </a:r>
            <a:r>
              <a:rPr lang="en-US" sz="1700" dirty="0" smtClean="0"/>
              <a:t>workplace.</a:t>
            </a:r>
            <a:endParaRPr lang="en-US" sz="1700" dirty="0"/>
          </a:p>
          <a:p>
            <a:pPr marL="742950" lvl="2" indent="-285750">
              <a:lnSpc>
                <a:spcPct val="100000"/>
              </a:lnSpc>
              <a:spcBef>
                <a:spcPts val="6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US" sz="1700" dirty="0"/>
              <a:t>Return to work for injured </a:t>
            </a:r>
            <a:r>
              <a:rPr lang="en-US" sz="1700" dirty="0" smtClean="0"/>
              <a:t>workers.  </a:t>
            </a:r>
            <a:endParaRPr lang="en-US" sz="1700" dirty="0"/>
          </a:p>
          <a:p>
            <a:pPr>
              <a:lnSpc>
                <a:spcPct val="100000"/>
              </a:lnSpc>
            </a:pPr>
            <a:endParaRPr lang="en-US" sz="21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61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Summary and Key Lessons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1800" dirty="0" smtClean="0"/>
              <a:t>The </a:t>
            </a:r>
            <a:r>
              <a:rPr lang="en-CA" sz="1800" dirty="0"/>
              <a:t>origins of workers’ compensation date back to the early </a:t>
            </a:r>
            <a:r>
              <a:rPr lang="en-CA" sz="1800" dirty="0" smtClean="0"/>
              <a:t>1900s.</a:t>
            </a:r>
            <a:endParaRPr lang="en-CA" sz="18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1800" dirty="0"/>
              <a:t>The </a:t>
            </a:r>
            <a:r>
              <a:rPr lang="en-CA" sz="1800" b="1" dirty="0"/>
              <a:t>fundamentals </a:t>
            </a:r>
            <a:r>
              <a:rPr lang="en-CA" sz="1800" dirty="0"/>
              <a:t>of WCB:</a:t>
            </a:r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600" dirty="0"/>
              <a:t>Protection from tort, </a:t>
            </a:r>
            <a:r>
              <a:rPr lang="en-CA" sz="1600" dirty="0" smtClean="0"/>
              <a:t>no-fault</a:t>
            </a:r>
            <a:r>
              <a:rPr lang="en-CA" sz="1600" dirty="0"/>
              <a:t>, fair </a:t>
            </a:r>
            <a:r>
              <a:rPr lang="en-CA" sz="1600" dirty="0" smtClean="0"/>
              <a:t>compensation </a:t>
            </a:r>
            <a:r>
              <a:rPr lang="en-CA" sz="1600" dirty="0"/>
              <a:t>and collective </a:t>
            </a:r>
            <a:r>
              <a:rPr lang="en-CA" sz="1600" dirty="0" smtClean="0"/>
              <a:t>liability.</a:t>
            </a:r>
            <a:endParaRPr lang="en-CA" sz="16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1800" dirty="0"/>
              <a:t>WCB </a:t>
            </a:r>
            <a:r>
              <a:rPr lang="en-CA" sz="1800" b="1" dirty="0"/>
              <a:t>premiums are based on </a:t>
            </a:r>
            <a:r>
              <a:rPr lang="en-CA" sz="1800" b="1" dirty="0" smtClean="0"/>
              <a:t>performance</a:t>
            </a:r>
            <a:r>
              <a:rPr lang="en-CA" sz="1800" dirty="0" smtClean="0"/>
              <a:t>:</a:t>
            </a:r>
            <a:r>
              <a:rPr lang="en-CA" sz="1800" b="1" dirty="0" smtClean="0"/>
              <a:t> </a:t>
            </a:r>
            <a:endParaRPr lang="en-CA" sz="1800" b="1" dirty="0"/>
          </a:p>
          <a:p>
            <a:pPr marL="742950" lvl="2" indent="-285750">
              <a:lnSpc>
                <a:spcPct val="100000"/>
              </a:lnSpc>
              <a:spcBef>
                <a:spcPts val="300"/>
              </a:spcBef>
              <a:buSzPct val="100000"/>
              <a:buFont typeface="Calibri" panose="020F0502020204030204" pitchFamily="34" charset="0"/>
              <a:buChar char="−"/>
            </a:pPr>
            <a:r>
              <a:rPr lang="en-CA" sz="1600" dirty="0"/>
              <a:t>T</a:t>
            </a:r>
            <a:r>
              <a:rPr lang="en-CA" sz="1600" dirty="0" smtClean="0"/>
              <a:t>he </a:t>
            </a:r>
            <a:r>
              <a:rPr lang="en-CA" sz="1600" dirty="0"/>
              <a:t>cost of claims made in your industry in </a:t>
            </a:r>
            <a:r>
              <a:rPr lang="en-CA" sz="1600" dirty="0" smtClean="0"/>
              <a:t>relation </a:t>
            </a:r>
            <a:br>
              <a:rPr lang="en-CA" sz="1600" dirty="0" smtClean="0"/>
            </a:br>
            <a:r>
              <a:rPr lang="en-CA" sz="1600" dirty="0" smtClean="0"/>
              <a:t>to </a:t>
            </a:r>
            <a:r>
              <a:rPr lang="en-CA" sz="1600" dirty="0"/>
              <a:t>how your </a:t>
            </a:r>
            <a:r>
              <a:rPr lang="en-CA" sz="1600" dirty="0" smtClean="0"/>
              <a:t>organization/workplace performs.</a:t>
            </a:r>
            <a:endParaRPr lang="en-CA" sz="16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1800" dirty="0"/>
              <a:t>Disability </a:t>
            </a:r>
            <a:r>
              <a:rPr lang="en-CA" sz="1800" b="1" dirty="0"/>
              <a:t>benefits </a:t>
            </a:r>
            <a:r>
              <a:rPr lang="en-CA" sz="1800" dirty="0"/>
              <a:t>can be </a:t>
            </a:r>
            <a:r>
              <a:rPr lang="en-CA" sz="1800" dirty="0" smtClean="0"/>
              <a:t>temporary </a:t>
            </a:r>
            <a:r>
              <a:rPr lang="en-CA" sz="1800" dirty="0"/>
              <a:t>or </a:t>
            </a:r>
            <a:r>
              <a:rPr lang="en-CA" sz="1800" dirty="0" smtClean="0"/>
              <a:t>permanent</a:t>
            </a:r>
            <a:r>
              <a:rPr lang="en-CA" sz="1800" dirty="0"/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CA" sz="1800" dirty="0"/>
              <a:t>As an engineer, </a:t>
            </a:r>
            <a:r>
              <a:rPr lang="en-CA" sz="1800" b="1" dirty="0"/>
              <a:t>you are accountable </a:t>
            </a:r>
            <a:r>
              <a:rPr lang="en-CA" sz="1800" dirty="0"/>
              <a:t>for </a:t>
            </a:r>
            <a:r>
              <a:rPr lang="en-CA" sz="1800" dirty="0" smtClean="0"/>
              <a:t/>
            </a:r>
            <a:br>
              <a:rPr lang="en-CA" sz="1800" dirty="0" smtClean="0"/>
            </a:br>
            <a:r>
              <a:rPr lang="en-CA" sz="1800" dirty="0" smtClean="0"/>
              <a:t>those </a:t>
            </a:r>
            <a:r>
              <a:rPr lang="en-CA" sz="1800" dirty="0"/>
              <a:t>you manage</a:t>
            </a:r>
            <a:r>
              <a:rPr lang="en-CA" sz="1800" dirty="0" smtClean="0"/>
              <a:t>!</a:t>
            </a:r>
            <a:endParaRPr 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708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777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On behalf of WCB-Alberta, thank you for taking the time to talk about managing workplace injury.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/>
          </a:p>
          <a:p>
            <a:pPr marL="0" indent="0">
              <a:lnSpc>
                <a:spcPct val="100000"/>
              </a:lnSpc>
              <a:spcBef>
                <a:spcPts val="3600"/>
              </a:spcBef>
              <a:buNone/>
            </a:pPr>
            <a:r>
              <a:rPr lang="en-US" sz="2400" i="1" dirty="0" smtClean="0"/>
              <a:t>Questions</a:t>
            </a:r>
            <a:endParaRPr lang="en-US" sz="2400" i="1" dirty="0"/>
          </a:p>
          <a:p>
            <a:pPr marL="0" indent="0">
              <a:lnSpc>
                <a:spcPct val="100000"/>
              </a:lnSpc>
              <a:buNone/>
            </a:pPr>
            <a:endParaRPr lang="en-US" sz="23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2172189B-DCA5-4E4F-B2D6-85116476E1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612861" y="2599516"/>
            <a:ext cx="985850" cy="83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8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108642" y="942033"/>
            <a:ext cx="7288040" cy="3840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2" descr="Image result for unsafe work practices imag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786" y="991145"/>
            <a:ext cx="3972606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22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108642" y="932507"/>
            <a:ext cx="7288040" cy="3840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2" descr="http://s3-ec.buzzfed.com/static/enhanced/web04/2011/8/23/16/enhanced-buzz-31806-1314133178-4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1" y="981083"/>
            <a:ext cx="5680364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77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108642" y="932507"/>
            <a:ext cx="7288040" cy="3840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s3-ec.buzzfed.com/static/enhanced/web05/2011/8/23/16/enhanced-buzz-3056-1314133114-1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32" y="987287"/>
            <a:ext cx="5711833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329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108642" y="932507"/>
            <a:ext cx="7288040" cy="3840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2" descr="Image result for trudeau yoga des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6" y="981075"/>
            <a:ext cx="6198410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74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A9FA6-39AA-584E-8F8E-C78900EB1626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E9DE-1C2D-7E4D-828F-B1A286F988F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290058" y="989464"/>
            <a:ext cx="5856287" cy="429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Steady progress, but more opportunity exists.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90058" y="-180975"/>
            <a:ext cx="5856287" cy="1117144"/>
          </a:xfrm>
        </p:spPr>
        <p:txBody>
          <a:bodyPr/>
          <a:lstStyle/>
          <a:p>
            <a:r>
              <a:rPr lang="en-US" dirty="0" smtClean="0"/>
              <a:t>The Driver for WCB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" y="1460500"/>
            <a:ext cx="4578350" cy="275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307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A9FA6-39AA-584E-8F8E-C78900EB1626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E9DE-1C2D-7E4D-828F-B1A286F988F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90058" y="-180975"/>
            <a:ext cx="5856287" cy="1117144"/>
          </a:xfrm>
        </p:spPr>
        <p:txBody>
          <a:bodyPr/>
          <a:lstStyle/>
          <a:p>
            <a:r>
              <a:rPr lang="en-US" dirty="0" smtClean="0"/>
              <a:t>WCB Coverage in Alberta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493647100"/>
              </p:ext>
            </p:extLst>
          </p:nvPr>
        </p:nvGraphicFramePr>
        <p:xfrm>
          <a:off x="395288" y="1466850"/>
          <a:ext cx="5856288" cy="2743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{10A1B5D5-9B99-4C35-A422-299274C87663}</a:tableStyleId>
              </a:tblPr>
              <a:tblGrid>
                <a:gridCol w="776287"/>
                <a:gridCol w="1047750"/>
                <a:gridCol w="1000125"/>
                <a:gridCol w="895350"/>
                <a:gridCol w="1019175"/>
                <a:gridCol w="11176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Year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Employers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Payroll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Workers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Premiums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Disabling Injuries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D09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2013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184,000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$100.5B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2.0M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$1.2B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53,000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2014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191,000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$106.9B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2.1M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$1.2B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54,000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2015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192,000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$104.8B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2.0M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$1.1B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47,000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2016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189,000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$98.2B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1.8M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$1.1B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2017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188,000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$99.8B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1.8M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$1.1B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48,000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2018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184,000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$102.4B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1.9M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$1.1B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49,000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CD9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4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90058" y="-181069"/>
            <a:ext cx="5856287" cy="1117238"/>
          </a:xfrm>
        </p:spPr>
        <p:txBody>
          <a:bodyPr/>
          <a:lstStyle/>
          <a:p>
            <a:r>
              <a:rPr lang="en-US" dirty="0" smtClean="0"/>
              <a:t>Impact of Workplace Injuries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90058" y="1160914"/>
            <a:ext cx="5884405" cy="3606347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2300" dirty="0" smtClean="0"/>
              <a:t>Workplace injury has an enormous impact on Alberta’s economy.</a:t>
            </a:r>
            <a:endParaRPr lang="en-CA" sz="23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On average in Alberta:</a:t>
            </a:r>
            <a:endParaRPr lang="en-US" sz="2000" dirty="0"/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1 worker is killed </a:t>
            </a:r>
            <a:r>
              <a:rPr lang="en-US" sz="1700" b="1" dirty="0" smtClean="0"/>
              <a:t>every 3.5 days </a:t>
            </a:r>
            <a:r>
              <a:rPr lang="en-US" sz="1700" dirty="0" smtClean="0"/>
              <a:t>(over the past 3 years).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A worker suffers a </a:t>
            </a:r>
            <a:r>
              <a:rPr lang="en-US" sz="1700" b="1" dirty="0" smtClean="0"/>
              <a:t>disabling injury every </a:t>
            </a:r>
            <a:r>
              <a:rPr lang="en-US" sz="1700" b="1" dirty="0"/>
              <a:t>12 </a:t>
            </a:r>
            <a:r>
              <a:rPr lang="en-US" sz="1700" b="1" dirty="0" smtClean="0"/>
              <a:t>minutes</a:t>
            </a:r>
            <a:r>
              <a:rPr lang="en-US" sz="1700" dirty="0" smtClean="0"/>
              <a:t>.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Nearly </a:t>
            </a:r>
            <a:r>
              <a:rPr lang="en-US" sz="1700" b="1" dirty="0" smtClean="0"/>
              <a:t>150,000 people are hurt at work </a:t>
            </a:r>
            <a:r>
              <a:rPr lang="en-US" sz="1700" dirty="0" smtClean="0"/>
              <a:t>every year and 28,000 </a:t>
            </a:r>
            <a:br>
              <a:rPr lang="en-US" sz="1700" dirty="0" smtClean="0"/>
            </a:br>
            <a:r>
              <a:rPr lang="en-US" sz="1700" dirty="0" smtClean="0"/>
              <a:t>of them lose time from the job.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The annual cost of paying for these claims amounts to </a:t>
            </a:r>
            <a:br>
              <a:rPr lang="en-US" sz="1700" dirty="0" smtClean="0"/>
            </a:br>
            <a:r>
              <a:rPr lang="en-US" sz="1700" dirty="0" smtClean="0"/>
              <a:t>about $</a:t>
            </a:r>
            <a:r>
              <a:rPr lang="en-US" sz="1700" b="1" dirty="0" smtClean="0"/>
              <a:t>800 million in claim costs </a:t>
            </a:r>
            <a:r>
              <a:rPr lang="en-US" sz="1700" dirty="0" smtClean="0"/>
              <a:t>alone.</a:t>
            </a:r>
            <a:endParaRPr lang="en-US" sz="17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Annual premiums collected: approximately $1.1 billion.</a:t>
            </a:r>
            <a:endParaRPr lang="en-US" sz="2000" dirty="0"/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We insure more than </a:t>
            </a:r>
            <a:r>
              <a:rPr lang="en-US" sz="1700" b="1" dirty="0" smtClean="0"/>
              <a:t>$100 billion in employer </a:t>
            </a:r>
            <a:br>
              <a:rPr lang="en-US" sz="1700" b="1" dirty="0" smtClean="0"/>
            </a:br>
            <a:r>
              <a:rPr lang="en-US" sz="1700" b="1" dirty="0" smtClean="0"/>
              <a:t>payroll</a:t>
            </a:r>
            <a:r>
              <a:rPr lang="en-US" sz="1700" dirty="0" smtClean="0"/>
              <a:t>.</a:t>
            </a:r>
          </a:p>
          <a:p>
            <a:pPr lvl="1">
              <a:lnSpc>
                <a:spcPct val="100000"/>
              </a:lnSpc>
              <a:buFont typeface="Calibri" panose="020F0502020204030204" pitchFamily="34" charset="0"/>
              <a:buChar char="−"/>
            </a:pPr>
            <a:r>
              <a:rPr lang="en-US" sz="1700" dirty="0" smtClean="0"/>
              <a:t>Over </a:t>
            </a:r>
            <a:r>
              <a:rPr lang="en-US" sz="1700" b="1" dirty="0" smtClean="0"/>
              <a:t>$10 billion in future claim costs </a:t>
            </a:r>
            <a:r>
              <a:rPr lang="en-US" sz="1700" dirty="0" smtClean="0"/>
              <a:t>for past and </a:t>
            </a:r>
            <a:br>
              <a:rPr lang="en-US" sz="1700" dirty="0" smtClean="0"/>
            </a:br>
            <a:r>
              <a:rPr lang="en-US" sz="1700" dirty="0" smtClean="0"/>
              <a:t>current injuries.</a:t>
            </a:r>
            <a:endParaRPr lang="en-US" sz="17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24478-CF30-C74E-ACE0-2CAF3F73D7D0}" type="datetime1">
              <a:rPr lang="en-CA" smtClean="0"/>
              <a:t>2019-06-26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E385A-F058-C24E-9853-34BAC45C1CB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07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/>
      <a:lstStyle>
        <a:defPPr fontAlgn="auto">
          <a:spcAft>
            <a:spcPts val="0"/>
          </a:spcAft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25809</TotalTime>
  <Words>929</Words>
  <Application>Microsoft Office PowerPoint</Application>
  <PresentationFormat>Custom</PresentationFormat>
  <Paragraphs>289</Paragraphs>
  <Slides>29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1" baseType="lpstr">
      <vt:lpstr>1_Title slide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AGM Theme</dc:title>
  <dc:creator>Dayna Therien</dc:creator>
  <cp:lastModifiedBy>James Wilson</cp:lastModifiedBy>
  <cp:revision>1627</cp:revision>
  <cp:lastPrinted>2019-06-26T13:45:00Z</cp:lastPrinted>
  <dcterms:created xsi:type="dcterms:W3CDTF">2012-06-08T16:45:25Z</dcterms:created>
  <dcterms:modified xsi:type="dcterms:W3CDTF">2019-06-26T13:45:13Z</dcterms:modified>
</cp:coreProperties>
</file>